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51206400" cy="4114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2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9C16"/>
    <a:srgbClr val="F72E00"/>
    <a:srgbClr val="4F146B"/>
    <a:srgbClr val="123DC0"/>
    <a:srgbClr val="E871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5"/>
    <p:restoredTop sz="94739"/>
  </p:normalViewPr>
  <p:slideViewPr>
    <p:cSldViewPr snapToGrid="0" snapToObjects="1">
      <p:cViewPr>
        <p:scale>
          <a:sx n="69" d="100"/>
          <a:sy n="69" d="100"/>
        </p:scale>
        <p:origin x="-9448" y="-3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971800" y="514350"/>
            <a:ext cx="32004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0" y="3257550"/>
            <a:ext cx="7315200" cy="30861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1059189" rtl="0" eaLnBrk="1" latinLnBrk="0" hangingPunct="1">
      <a:defRPr sz="1390" kern="1200">
        <a:solidFill>
          <a:schemeClr val="tx1"/>
        </a:solidFill>
        <a:latin typeface="+mn-lt"/>
        <a:ea typeface="+mn-ea"/>
        <a:cs typeface="+mn-cs"/>
      </a:defRPr>
    </a:lvl1pPr>
    <a:lvl2pPr marL="529594" algn="l" defTabSz="1059189" rtl="0" eaLnBrk="1" latinLnBrk="0" hangingPunct="1">
      <a:defRPr sz="1390" kern="1200">
        <a:solidFill>
          <a:schemeClr val="tx1"/>
        </a:solidFill>
        <a:latin typeface="+mn-lt"/>
        <a:ea typeface="+mn-ea"/>
        <a:cs typeface="+mn-cs"/>
      </a:defRPr>
    </a:lvl2pPr>
    <a:lvl3pPr marL="1059189" algn="l" defTabSz="1059189" rtl="0" eaLnBrk="1" latinLnBrk="0" hangingPunct="1">
      <a:defRPr sz="1390" kern="1200">
        <a:solidFill>
          <a:schemeClr val="tx1"/>
        </a:solidFill>
        <a:latin typeface="+mn-lt"/>
        <a:ea typeface="+mn-ea"/>
        <a:cs typeface="+mn-cs"/>
      </a:defRPr>
    </a:lvl3pPr>
    <a:lvl4pPr marL="1588784" algn="l" defTabSz="1059189" rtl="0" eaLnBrk="1" latinLnBrk="0" hangingPunct="1">
      <a:defRPr sz="1390" kern="1200">
        <a:solidFill>
          <a:schemeClr val="tx1"/>
        </a:solidFill>
        <a:latin typeface="+mn-lt"/>
        <a:ea typeface="+mn-ea"/>
        <a:cs typeface="+mn-cs"/>
      </a:defRPr>
    </a:lvl4pPr>
    <a:lvl5pPr marL="2118378" algn="l" defTabSz="1059189" rtl="0" eaLnBrk="1" latinLnBrk="0" hangingPunct="1">
      <a:defRPr sz="1390" kern="1200">
        <a:solidFill>
          <a:schemeClr val="tx1"/>
        </a:solidFill>
        <a:latin typeface="+mn-lt"/>
        <a:ea typeface="+mn-ea"/>
        <a:cs typeface="+mn-cs"/>
      </a:defRPr>
    </a:lvl5pPr>
    <a:lvl6pPr marL="2647972" algn="l" defTabSz="1059189" rtl="0" eaLnBrk="1" latinLnBrk="0" hangingPunct="1">
      <a:defRPr sz="1390" kern="1200">
        <a:solidFill>
          <a:schemeClr val="tx1"/>
        </a:solidFill>
        <a:latin typeface="+mn-lt"/>
        <a:ea typeface="+mn-ea"/>
        <a:cs typeface="+mn-cs"/>
      </a:defRPr>
    </a:lvl6pPr>
    <a:lvl7pPr marL="3177566" algn="l" defTabSz="1059189" rtl="0" eaLnBrk="1" latinLnBrk="0" hangingPunct="1">
      <a:defRPr sz="1390" kern="1200">
        <a:solidFill>
          <a:schemeClr val="tx1"/>
        </a:solidFill>
        <a:latin typeface="+mn-lt"/>
        <a:ea typeface="+mn-ea"/>
        <a:cs typeface="+mn-cs"/>
      </a:defRPr>
    </a:lvl7pPr>
    <a:lvl8pPr marL="3707160" algn="l" defTabSz="1059189" rtl="0" eaLnBrk="1" latinLnBrk="0" hangingPunct="1">
      <a:defRPr sz="1390" kern="1200">
        <a:solidFill>
          <a:schemeClr val="tx1"/>
        </a:solidFill>
        <a:latin typeface="+mn-lt"/>
        <a:ea typeface="+mn-ea"/>
        <a:cs typeface="+mn-cs"/>
      </a:defRPr>
    </a:lvl8pPr>
    <a:lvl9pPr marL="4236755" algn="l" defTabSz="1059189" rtl="0" eaLnBrk="1" latinLnBrk="0" hangingPunct="1">
      <a:defRPr sz="139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2971800" y="514350"/>
            <a:ext cx="32004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914400" y="3257550"/>
            <a:ext cx="7315200" cy="30861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1745592" y="5956664"/>
            <a:ext cx="47716061" cy="16420865"/>
          </a:xfrm>
          <a:prstGeom prst="rect">
            <a:avLst/>
          </a:prstGeom>
        </p:spPr>
        <p:txBody>
          <a:bodyPr lIns="505250" tIns="505250" rIns="505250" bIns="505250" anchor="b" anchorCtr="0"/>
          <a:lstStyle>
            <a:lvl1pPr lvl="0" algn="ctr" rtl="0">
              <a:spcBef>
                <a:spcPts val="0"/>
              </a:spcBef>
              <a:buSzPct val="100000"/>
              <a:defRPr sz="39080"/>
            </a:lvl1pPr>
            <a:lvl2pPr lvl="1" algn="ctr" rtl="0">
              <a:spcBef>
                <a:spcPts val="0"/>
              </a:spcBef>
              <a:buSzPct val="100000"/>
              <a:defRPr sz="39080"/>
            </a:lvl2pPr>
            <a:lvl3pPr lvl="2" algn="ctr" rtl="0">
              <a:spcBef>
                <a:spcPts val="0"/>
              </a:spcBef>
              <a:buSzPct val="100000"/>
              <a:defRPr sz="39080"/>
            </a:lvl3pPr>
            <a:lvl4pPr lvl="3" algn="ctr" rtl="0">
              <a:spcBef>
                <a:spcPts val="0"/>
              </a:spcBef>
              <a:buSzPct val="100000"/>
              <a:defRPr sz="39080"/>
            </a:lvl4pPr>
            <a:lvl5pPr lvl="4" algn="ctr" rtl="0">
              <a:spcBef>
                <a:spcPts val="0"/>
              </a:spcBef>
              <a:buSzPct val="100000"/>
              <a:defRPr sz="39080"/>
            </a:lvl5pPr>
            <a:lvl6pPr lvl="5" algn="ctr" rtl="0">
              <a:spcBef>
                <a:spcPts val="0"/>
              </a:spcBef>
              <a:buSzPct val="100000"/>
              <a:defRPr sz="39080"/>
            </a:lvl6pPr>
            <a:lvl7pPr lvl="6" algn="ctr" rtl="0">
              <a:spcBef>
                <a:spcPts val="0"/>
              </a:spcBef>
              <a:buSzPct val="100000"/>
              <a:defRPr sz="39080"/>
            </a:lvl7pPr>
            <a:lvl8pPr lvl="7" algn="ctr" rtl="0">
              <a:spcBef>
                <a:spcPts val="0"/>
              </a:spcBef>
              <a:buSzPct val="100000"/>
              <a:defRPr sz="39080"/>
            </a:lvl8pPr>
            <a:lvl9pPr lvl="8" algn="ctr" rtl="0">
              <a:spcBef>
                <a:spcPts val="0"/>
              </a:spcBef>
              <a:buSzPct val="100000"/>
              <a:defRPr sz="39080"/>
            </a:lvl9pPr>
          </a:lstStyle>
          <a:p>
            <a:endParaRPr/>
          </a:p>
        </p:txBody>
      </p:sp>
      <p:sp>
        <p:nvSpPr>
          <p:cNvPr id="11" name="Shape 11"/>
          <p:cNvSpPr txBox="1">
            <a:spLocks noGrp="1"/>
          </p:cNvSpPr>
          <p:nvPr>
            <p:ph type="subTitle" idx="1"/>
          </p:nvPr>
        </p:nvSpPr>
        <p:spPr>
          <a:xfrm>
            <a:off x="1745546" y="22673244"/>
            <a:ext cx="47716061" cy="6340816"/>
          </a:xfrm>
          <a:prstGeom prst="rect">
            <a:avLst/>
          </a:prstGeom>
        </p:spPr>
        <p:txBody>
          <a:bodyPr lIns="505250" tIns="505250" rIns="505250" bIns="505250" anchor="t" anchorCtr="0"/>
          <a:lstStyle>
            <a:lvl1pPr lvl="0" algn="ctr" rtl="0">
              <a:lnSpc>
                <a:spcPct val="100000"/>
              </a:lnSpc>
              <a:spcBef>
                <a:spcPts val="0"/>
              </a:spcBef>
              <a:spcAft>
                <a:spcPts val="0"/>
              </a:spcAft>
              <a:buSzPct val="100000"/>
              <a:buNone/>
              <a:defRPr sz="21106"/>
            </a:lvl1pPr>
            <a:lvl2pPr lvl="1" algn="ctr" rtl="0">
              <a:lnSpc>
                <a:spcPct val="100000"/>
              </a:lnSpc>
              <a:spcBef>
                <a:spcPts val="0"/>
              </a:spcBef>
              <a:spcAft>
                <a:spcPts val="0"/>
              </a:spcAft>
              <a:buSzPct val="100000"/>
              <a:buNone/>
              <a:defRPr sz="21106"/>
            </a:lvl2pPr>
            <a:lvl3pPr lvl="2" algn="ctr" rtl="0">
              <a:lnSpc>
                <a:spcPct val="100000"/>
              </a:lnSpc>
              <a:spcBef>
                <a:spcPts val="0"/>
              </a:spcBef>
              <a:spcAft>
                <a:spcPts val="0"/>
              </a:spcAft>
              <a:buSzPct val="100000"/>
              <a:buNone/>
              <a:defRPr sz="21106"/>
            </a:lvl3pPr>
            <a:lvl4pPr lvl="3" algn="ctr" rtl="0">
              <a:lnSpc>
                <a:spcPct val="100000"/>
              </a:lnSpc>
              <a:spcBef>
                <a:spcPts val="0"/>
              </a:spcBef>
              <a:spcAft>
                <a:spcPts val="0"/>
              </a:spcAft>
              <a:buSzPct val="100000"/>
              <a:buNone/>
              <a:defRPr sz="21106"/>
            </a:lvl4pPr>
            <a:lvl5pPr lvl="4" algn="ctr" rtl="0">
              <a:lnSpc>
                <a:spcPct val="100000"/>
              </a:lnSpc>
              <a:spcBef>
                <a:spcPts val="0"/>
              </a:spcBef>
              <a:spcAft>
                <a:spcPts val="0"/>
              </a:spcAft>
              <a:buSzPct val="100000"/>
              <a:buNone/>
              <a:defRPr sz="21106"/>
            </a:lvl5pPr>
            <a:lvl6pPr lvl="5" algn="ctr" rtl="0">
              <a:lnSpc>
                <a:spcPct val="100000"/>
              </a:lnSpc>
              <a:spcBef>
                <a:spcPts val="0"/>
              </a:spcBef>
              <a:spcAft>
                <a:spcPts val="0"/>
              </a:spcAft>
              <a:buSzPct val="100000"/>
              <a:buNone/>
              <a:defRPr sz="21106"/>
            </a:lvl6pPr>
            <a:lvl7pPr lvl="6" algn="ctr" rtl="0">
              <a:lnSpc>
                <a:spcPct val="100000"/>
              </a:lnSpc>
              <a:spcBef>
                <a:spcPts val="0"/>
              </a:spcBef>
              <a:spcAft>
                <a:spcPts val="0"/>
              </a:spcAft>
              <a:buSzPct val="100000"/>
              <a:buNone/>
              <a:defRPr sz="21106"/>
            </a:lvl7pPr>
            <a:lvl8pPr lvl="7" algn="ctr" rtl="0">
              <a:lnSpc>
                <a:spcPct val="100000"/>
              </a:lnSpc>
              <a:spcBef>
                <a:spcPts val="0"/>
              </a:spcBef>
              <a:spcAft>
                <a:spcPts val="0"/>
              </a:spcAft>
              <a:buSzPct val="100000"/>
              <a:buNone/>
              <a:defRPr sz="21106"/>
            </a:lvl8pPr>
            <a:lvl9pPr lvl="8" algn="ctr" rtl="0">
              <a:lnSpc>
                <a:spcPct val="100000"/>
              </a:lnSpc>
              <a:spcBef>
                <a:spcPts val="0"/>
              </a:spcBef>
              <a:spcAft>
                <a:spcPts val="0"/>
              </a:spcAft>
              <a:buSzPct val="100000"/>
              <a:buNone/>
              <a:defRPr sz="21106"/>
            </a:lvl9pPr>
          </a:lstStyle>
          <a:p>
            <a:endParaRPr/>
          </a:p>
        </p:txBody>
      </p:sp>
      <p:sp>
        <p:nvSpPr>
          <p:cNvPr id="12" name="Shape 12"/>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745546" y="8849095"/>
            <a:ext cx="47716061" cy="15708153"/>
          </a:xfrm>
          <a:prstGeom prst="rect">
            <a:avLst/>
          </a:prstGeom>
        </p:spPr>
        <p:txBody>
          <a:bodyPr lIns="505250" tIns="505250" rIns="505250" bIns="505250" anchor="b" anchorCtr="0"/>
          <a:lstStyle>
            <a:lvl1pPr lvl="0" algn="ctr" rtl="0">
              <a:spcBef>
                <a:spcPts val="0"/>
              </a:spcBef>
              <a:buSzPct val="100000"/>
              <a:defRPr sz="90278"/>
            </a:lvl1pPr>
            <a:lvl2pPr lvl="1" algn="ctr" rtl="0">
              <a:spcBef>
                <a:spcPts val="0"/>
              </a:spcBef>
              <a:buSzPct val="100000"/>
              <a:defRPr sz="90278"/>
            </a:lvl2pPr>
            <a:lvl3pPr lvl="2" algn="ctr" rtl="0">
              <a:spcBef>
                <a:spcPts val="0"/>
              </a:spcBef>
              <a:buSzPct val="100000"/>
              <a:defRPr sz="90278"/>
            </a:lvl3pPr>
            <a:lvl4pPr lvl="3" algn="ctr" rtl="0">
              <a:spcBef>
                <a:spcPts val="0"/>
              </a:spcBef>
              <a:buSzPct val="100000"/>
              <a:defRPr sz="90278"/>
            </a:lvl4pPr>
            <a:lvl5pPr lvl="4" algn="ctr" rtl="0">
              <a:spcBef>
                <a:spcPts val="0"/>
              </a:spcBef>
              <a:buSzPct val="100000"/>
              <a:defRPr sz="90278"/>
            </a:lvl5pPr>
            <a:lvl6pPr lvl="5" algn="ctr" rtl="0">
              <a:spcBef>
                <a:spcPts val="0"/>
              </a:spcBef>
              <a:buSzPct val="100000"/>
              <a:defRPr sz="90278"/>
            </a:lvl6pPr>
            <a:lvl7pPr lvl="6" algn="ctr" rtl="0">
              <a:spcBef>
                <a:spcPts val="0"/>
              </a:spcBef>
              <a:buSzPct val="100000"/>
              <a:defRPr sz="90278"/>
            </a:lvl7pPr>
            <a:lvl8pPr lvl="7" algn="ctr" rtl="0">
              <a:spcBef>
                <a:spcPts val="0"/>
              </a:spcBef>
              <a:buSzPct val="100000"/>
              <a:defRPr sz="90278"/>
            </a:lvl8pPr>
            <a:lvl9pPr lvl="8" algn="ctr" rtl="0">
              <a:spcBef>
                <a:spcPts val="0"/>
              </a:spcBef>
              <a:buSzPct val="100000"/>
              <a:defRPr sz="90278"/>
            </a:lvl9pPr>
          </a:lstStyle>
          <a:p>
            <a:endParaRPr/>
          </a:p>
        </p:txBody>
      </p:sp>
      <p:sp>
        <p:nvSpPr>
          <p:cNvPr id="46" name="Shape 46"/>
          <p:cNvSpPr txBox="1">
            <a:spLocks noGrp="1"/>
          </p:cNvSpPr>
          <p:nvPr>
            <p:ph type="body" idx="1"/>
          </p:nvPr>
        </p:nvSpPr>
        <p:spPr>
          <a:xfrm>
            <a:off x="1745546" y="25218071"/>
            <a:ext cx="47716061" cy="10406598"/>
          </a:xfrm>
          <a:prstGeom prst="rect">
            <a:avLst/>
          </a:prstGeom>
        </p:spPr>
        <p:txBody>
          <a:bodyPr lIns="505250" tIns="505250" rIns="505250" bIns="505250"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47" name="Shape 47"/>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1745546" y="17206986"/>
            <a:ext cx="47716061" cy="6734363"/>
          </a:xfrm>
          <a:prstGeom prst="rect">
            <a:avLst/>
          </a:prstGeom>
        </p:spPr>
        <p:txBody>
          <a:bodyPr lIns="505250" tIns="505250" rIns="505250" bIns="505250" anchor="ctr" anchorCtr="0"/>
          <a:lstStyle>
            <a:lvl1pPr lvl="0" algn="ctr" rtl="0">
              <a:spcBef>
                <a:spcPts val="0"/>
              </a:spcBef>
              <a:buSzPct val="100000"/>
              <a:defRPr sz="27098"/>
            </a:lvl1pPr>
            <a:lvl2pPr lvl="1" algn="ctr" rtl="0">
              <a:spcBef>
                <a:spcPts val="0"/>
              </a:spcBef>
              <a:buSzPct val="100000"/>
              <a:defRPr sz="27098"/>
            </a:lvl2pPr>
            <a:lvl3pPr lvl="2" algn="ctr" rtl="0">
              <a:spcBef>
                <a:spcPts val="0"/>
              </a:spcBef>
              <a:buSzPct val="100000"/>
              <a:defRPr sz="27098"/>
            </a:lvl3pPr>
            <a:lvl4pPr lvl="3" algn="ctr" rtl="0">
              <a:spcBef>
                <a:spcPts val="0"/>
              </a:spcBef>
              <a:buSzPct val="100000"/>
              <a:defRPr sz="27098"/>
            </a:lvl4pPr>
            <a:lvl5pPr lvl="4" algn="ctr" rtl="0">
              <a:spcBef>
                <a:spcPts val="0"/>
              </a:spcBef>
              <a:buSzPct val="100000"/>
              <a:defRPr sz="27098"/>
            </a:lvl5pPr>
            <a:lvl6pPr lvl="5" algn="ctr" rtl="0">
              <a:spcBef>
                <a:spcPts val="0"/>
              </a:spcBef>
              <a:buSzPct val="100000"/>
              <a:defRPr sz="27098"/>
            </a:lvl6pPr>
            <a:lvl7pPr lvl="6" algn="ctr" rtl="0">
              <a:spcBef>
                <a:spcPts val="0"/>
              </a:spcBef>
              <a:buSzPct val="100000"/>
              <a:defRPr sz="27098"/>
            </a:lvl7pPr>
            <a:lvl8pPr lvl="7" algn="ctr" rtl="0">
              <a:spcBef>
                <a:spcPts val="0"/>
              </a:spcBef>
              <a:buSzPct val="100000"/>
              <a:defRPr sz="27098"/>
            </a:lvl8pPr>
            <a:lvl9pPr lvl="8" algn="ctr" rtl="0">
              <a:spcBef>
                <a:spcPts val="0"/>
              </a:spcBef>
              <a:buSzPct val="100000"/>
              <a:defRPr sz="27098"/>
            </a:lvl9pPr>
          </a:lstStyle>
          <a:p>
            <a:endParaRPr/>
          </a:p>
        </p:txBody>
      </p:sp>
      <p:sp>
        <p:nvSpPr>
          <p:cNvPr id="15" name="Shape 15"/>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745546" y="3560239"/>
            <a:ext cx="47716061" cy="4581721"/>
          </a:xfrm>
          <a:prstGeom prst="rect">
            <a:avLst/>
          </a:prstGeom>
        </p:spPr>
        <p:txBody>
          <a:bodyPr lIns="505250" tIns="505250" rIns="505250" bIns="50525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1745546" y="9219899"/>
            <a:ext cx="47716061" cy="27331532"/>
          </a:xfrm>
          <a:prstGeom prst="rect">
            <a:avLst/>
          </a:prstGeom>
        </p:spPr>
        <p:txBody>
          <a:bodyPr lIns="505250" tIns="505250" rIns="505250" bIns="50525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745546" y="3560239"/>
            <a:ext cx="47716061" cy="4581721"/>
          </a:xfrm>
          <a:prstGeom prst="rect">
            <a:avLst/>
          </a:prstGeom>
        </p:spPr>
        <p:txBody>
          <a:bodyPr lIns="505250" tIns="505250" rIns="505250" bIns="50525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1"/>
          </p:nvPr>
        </p:nvSpPr>
        <p:spPr>
          <a:xfrm>
            <a:off x="1745546" y="9219899"/>
            <a:ext cx="22399975" cy="27331532"/>
          </a:xfrm>
          <a:prstGeom prst="rect">
            <a:avLst/>
          </a:prstGeom>
        </p:spPr>
        <p:txBody>
          <a:bodyPr lIns="505250" tIns="505250" rIns="505250" bIns="505250" anchor="t" anchorCtr="0"/>
          <a:lstStyle>
            <a:lvl1pPr lvl="0" rtl="0">
              <a:spcBef>
                <a:spcPts val="0"/>
              </a:spcBef>
              <a:buSzPct val="100000"/>
              <a:defRPr sz="10485"/>
            </a:lvl1pPr>
            <a:lvl2pPr lvl="1" rtl="0">
              <a:spcBef>
                <a:spcPts val="0"/>
              </a:spcBef>
              <a:buSzPct val="100000"/>
              <a:defRPr sz="8987"/>
            </a:lvl2pPr>
            <a:lvl3pPr lvl="2" rtl="0">
              <a:spcBef>
                <a:spcPts val="0"/>
              </a:spcBef>
              <a:buSzPct val="100000"/>
              <a:defRPr sz="8987"/>
            </a:lvl3pPr>
            <a:lvl4pPr lvl="3" rtl="0">
              <a:spcBef>
                <a:spcPts val="0"/>
              </a:spcBef>
              <a:buSzPct val="100000"/>
              <a:defRPr sz="8987"/>
            </a:lvl4pPr>
            <a:lvl5pPr lvl="4" rtl="0">
              <a:spcBef>
                <a:spcPts val="0"/>
              </a:spcBef>
              <a:buSzPct val="100000"/>
              <a:defRPr sz="8987"/>
            </a:lvl5pPr>
            <a:lvl6pPr lvl="5" rtl="0">
              <a:spcBef>
                <a:spcPts val="0"/>
              </a:spcBef>
              <a:buSzPct val="100000"/>
              <a:defRPr sz="8987"/>
            </a:lvl6pPr>
            <a:lvl7pPr lvl="6" rtl="0">
              <a:spcBef>
                <a:spcPts val="0"/>
              </a:spcBef>
              <a:buSzPct val="100000"/>
              <a:defRPr sz="8987"/>
            </a:lvl7pPr>
            <a:lvl8pPr lvl="7" rtl="0">
              <a:spcBef>
                <a:spcPts val="0"/>
              </a:spcBef>
              <a:buSzPct val="100000"/>
              <a:defRPr sz="8987"/>
            </a:lvl8pPr>
            <a:lvl9pPr lvl="8" rtl="0">
              <a:spcBef>
                <a:spcPts val="0"/>
              </a:spcBef>
              <a:buSzPct val="100000"/>
              <a:defRPr sz="8987"/>
            </a:lvl9pPr>
          </a:lstStyle>
          <a:p>
            <a:endParaRPr/>
          </a:p>
        </p:txBody>
      </p:sp>
      <p:sp>
        <p:nvSpPr>
          <p:cNvPr id="23" name="Shape 23"/>
          <p:cNvSpPr txBox="1">
            <a:spLocks noGrp="1"/>
          </p:cNvSpPr>
          <p:nvPr>
            <p:ph type="body" idx="2"/>
          </p:nvPr>
        </p:nvSpPr>
        <p:spPr>
          <a:xfrm>
            <a:off x="27061828" y="9219899"/>
            <a:ext cx="22399974" cy="27331532"/>
          </a:xfrm>
          <a:prstGeom prst="rect">
            <a:avLst/>
          </a:prstGeom>
        </p:spPr>
        <p:txBody>
          <a:bodyPr lIns="505250" tIns="505250" rIns="505250" bIns="505250" anchor="t" anchorCtr="0"/>
          <a:lstStyle>
            <a:lvl1pPr lvl="0" rtl="0">
              <a:spcBef>
                <a:spcPts val="0"/>
              </a:spcBef>
              <a:buSzPct val="100000"/>
              <a:defRPr sz="10485"/>
            </a:lvl1pPr>
            <a:lvl2pPr lvl="1" rtl="0">
              <a:spcBef>
                <a:spcPts val="0"/>
              </a:spcBef>
              <a:buSzPct val="100000"/>
              <a:defRPr sz="8987"/>
            </a:lvl2pPr>
            <a:lvl3pPr lvl="2" rtl="0">
              <a:spcBef>
                <a:spcPts val="0"/>
              </a:spcBef>
              <a:buSzPct val="100000"/>
              <a:defRPr sz="8987"/>
            </a:lvl3pPr>
            <a:lvl4pPr lvl="3" rtl="0">
              <a:spcBef>
                <a:spcPts val="0"/>
              </a:spcBef>
              <a:buSzPct val="100000"/>
              <a:defRPr sz="8987"/>
            </a:lvl4pPr>
            <a:lvl5pPr lvl="4" rtl="0">
              <a:spcBef>
                <a:spcPts val="0"/>
              </a:spcBef>
              <a:buSzPct val="100000"/>
              <a:defRPr sz="8987"/>
            </a:lvl5pPr>
            <a:lvl6pPr lvl="5" rtl="0">
              <a:spcBef>
                <a:spcPts val="0"/>
              </a:spcBef>
              <a:buSzPct val="100000"/>
              <a:defRPr sz="8987"/>
            </a:lvl6pPr>
            <a:lvl7pPr lvl="6" rtl="0">
              <a:spcBef>
                <a:spcPts val="0"/>
              </a:spcBef>
              <a:buSzPct val="100000"/>
              <a:defRPr sz="8987"/>
            </a:lvl7pPr>
            <a:lvl8pPr lvl="7" rtl="0">
              <a:spcBef>
                <a:spcPts val="0"/>
              </a:spcBef>
              <a:buSzPct val="100000"/>
              <a:defRPr sz="8987"/>
            </a:lvl8pPr>
            <a:lvl9pPr lvl="8" rtl="0">
              <a:spcBef>
                <a:spcPts val="0"/>
              </a:spcBef>
              <a:buSzPct val="100000"/>
              <a:defRPr sz="8987"/>
            </a:lvl9pPr>
          </a:lstStyle>
          <a:p>
            <a:endParaRPr/>
          </a:p>
        </p:txBody>
      </p:sp>
      <p:sp>
        <p:nvSpPr>
          <p:cNvPr id="24" name="Shape 24"/>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745546" y="3560239"/>
            <a:ext cx="47716061" cy="4581721"/>
          </a:xfrm>
          <a:prstGeom prst="rect">
            <a:avLst/>
          </a:prstGeom>
        </p:spPr>
        <p:txBody>
          <a:bodyPr lIns="505250" tIns="505250" rIns="505250" bIns="50525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7" name="Shape 27"/>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745546" y="4444849"/>
            <a:ext cx="15725080" cy="6045655"/>
          </a:xfrm>
          <a:prstGeom prst="rect">
            <a:avLst/>
          </a:prstGeom>
        </p:spPr>
        <p:txBody>
          <a:bodyPr lIns="505250" tIns="505250" rIns="505250" bIns="505250" anchor="b" anchorCtr="0"/>
          <a:lstStyle>
            <a:lvl1pPr lvl="0" rtl="0">
              <a:spcBef>
                <a:spcPts val="0"/>
              </a:spcBef>
              <a:buSzPct val="100000"/>
              <a:defRPr sz="18111"/>
            </a:lvl1pPr>
            <a:lvl2pPr lvl="1" rtl="0">
              <a:spcBef>
                <a:spcPts val="0"/>
              </a:spcBef>
              <a:buSzPct val="100000"/>
              <a:defRPr sz="18111"/>
            </a:lvl2pPr>
            <a:lvl3pPr lvl="2" rtl="0">
              <a:spcBef>
                <a:spcPts val="0"/>
              </a:spcBef>
              <a:buSzPct val="100000"/>
              <a:defRPr sz="18111"/>
            </a:lvl3pPr>
            <a:lvl4pPr lvl="3" rtl="0">
              <a:spcBef>
                <a:spcPts val="0"/>
              </a:spcBef>
              <a:buSzPct val="100000"/>
              <a:defRPr sz="18111"/>
            </a:lvl4pPr>
            <a:lvl5pPr lvl="4" rtl="0">
              <a:spcBef>
                <a:spcPts val="0"/>
              </a:spcBef>
              <a:buSzPct val="100000"/>
              <a:defRPr sz="18111"/>
            </a:lvl5pPr>
            <a:lvl6pPr lvl="5" rtl="0">
              <a:spcBef>
                <a:spcPts val="0"/>
              </a:spcBef>
              <a:buSzPct val="100000"/>
              <a:defRPr sz="18111"/>
            </a:lvl6pPr>
            <a:lvl7pPr lvl="6" rtl="0">
              <a:spcBef>
                <a:spcPts val="0"/>
              </a:spcBef>
              <a:buSzPct val="100000"/>
              <a:defRPr sz="18111"/>
            </a:lvl7pPr>
            <a:lvl8pPr lvl="7" rtl="0">
              <a:spcBef>
                <a:spcPts val="0"/>
              </a:spcBef>
              <a:buSzPct val="100000"/>
              <a:defRPr sz="18111"/>
            </a:lvl8pPr>
            <a:lvl9pPr lvl="8" rtl="0">
              <a:spcBef>
                <a:spcPts val="0"/>
              </a:spcBef>
              <a:buSzPct val="100000"/>
              <a:defRPr sz="18111"/>
            </a:lvl9pPr>
          </a:lstStyle>
          <a:p>
            <a:endParaRPr/>
          </a:p>
        </p:txBody>
      </p:sp>
      <p:sp>
        <p:nvSpPr>
          <p:cNvPr id="30" name="Shape 30"/>
          <p:cNvSpPr txBox="1">
            <a:spLocks noGrp="1"/>
          </p:cNvSpPr>
          <p:nvPr>
            <p:ph type="body" idx="1"/>
          </p:nvPr>
        </p:nvSpPr>
        <p:spPr>
          <a:xfrm>
            <a:off x="1745546" y="11116919"/>
            <a:ext cx="15725080" cy="25435539"/>
          </a:xfrm>
          <a:prstGeom prst="rect">
            <a:avLst/>
          </a:prstGeom>
        </p:spPr>
        <p:txBody>
          <a:bodyPr lIns="505250" tIns="505250" rIns="505250" bIns="505250" anchor="t" anchorCtr="0"/>
          <a:lstStyle>
            <a:lvl1pPr lvl="0" rtl="0">
              <a:spcBef>
                <a:spcPts val="0"/>
              </a:spcBef>
              <a:buSzPct val="100000"/>
              <a:defRPr sz="8987"/>
            </a:lvl1pPr>
            <a:lvl2pPr lvl="1" rtl="0">
              <a:spcBef>
                <a:spcPts val="0"/>
              </a:spcBef>
              <a:buSzPct val="100000"/>
              <a:defRPr sz="8987"/>
            </a:lvl2pPr>
            <a:lvl3pPr lvl="2" rtl="0">
              <a:spcBef>
                <a:spcPts val="0"/>
              </a:spcBef>
              <a:buSzPct val="100000"/>
              <a:defRPr sz="8987"/>
            </a:lvl3pPr>
            <a:lvl4pPr lvl="3" rtl="0">
              <a:spcBef>
                <a:spcPts val="0"/>
              </a:spcBef>
              <a:buSzPct val="100000"/>
              <a:defRPr sz="8987"/>
            </a:lvl4pPr>
            <a:lvl5pPr lvl="4" rtl="0">
              <a:spcBef>
                <a:spcPts val="0"/>
              </a:spcBef>
              <a:buSzPct val="100000"/>
              <a:defRPr sz="8987"/>
            </a:lvl5pPr>
            <a:lvl6pPr lvl="5" rtl="0">
              <a:spcBef>
                <a:spcPts val="0"/>
              </a:spcBef>
              <a:buSzPct val="100000"/>
              <a:defRPr sz="8987"/>
            </a:lvl6pPr>
            <a:lvl7pPr lvl="6" rtl="0">
              <a:spcBef>
                <a:spcPts val="0"/>
              </a:spcBef>
              <a:buSzPct val="100000"/>
              <a:defRPr sz="8987"/>
            </a:lvl7pPr>
            <a:lvl8pPr lvl="7" rtl="0">
              <a:spcBef>
                <a:spcPts val="0"/>
              </a:spcBef>
              <a:buSzPct val="100000"/>
              <a:defRPr sz="8987"/>
            </a:lvl8pPr>
            <a:lvl9pPr lvl="8" rtl="0">
              <a:spcBef>
                <a:spcPts val="0"/>
              </a:spcBef>
              <a:buSzPct val="100000"/>
              <a:defRPr sz="8987"/>
            </a:lvl9pPr>
          </a:lstStyle>
          <a:p>
            <a:endParaRPr/>
          </a:p>
        </p:txBody>
      </p:sp>
      <p:sp>
        <p:nvSpPr>
          <p:cNvPr id="31" name="Shape 31"/>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2745441" y="3601239"/>
            <a:ext cx="35660376" cy="32726726"/>
          </a:xfrm>
          <a:prstGeom prst="rect">
            <a:avLst/>
          </a:prstGeom>
        </p:spPr>
        <p:txBody>
          <a:bodyPr lIns="505250" tIns="505250" rIns="505250" bIns="505250" anchor="ctr" anchorCtr="0"/>
          <a:lstStyle>
            <a:lvl1pPr lvl="0" rtl="0">
              <a:spcBef>
                <a:spcPts val="0"/>
              </a:spcBef>
              <a:buSzPct val="100000"/>
              <a:defRPr sz="36084"/>
            </a:lvl1pPr>
            <a:lvl2pPr lvl="1" rtl="0">
              <a:spcBef>
                <a:spcPts val="0"/>
              </a:spcBef>
              <a:buSzPct val="100000"/>
              <a:defRPr sz="36084"/>
            </a:lvl2pPr>
            <a:lvl3pPr lvl="2" rtl="0">
              <a:spcBef>
                <a:spcPts val="0"/>
              </a:spcBef>
              <a:buSzPct val="100000"/>
              <a:defRPr sz="36084"/>
            </a:lvl3pPr>
            <a:lvl4pPr lvl="3" rtl="0">
              <a:spcBef>
                <a:spcPts val="0"/>
              </a:spcBef>
              <a:buSzPct val="100000"/>
              <a:defRPr sz="36084"/>
            </a:lvl4pPr>
            <a:lvl5pPr lvl="4" rtl="0">
              <a:spcBef>
                <a:spcPts val="0"/>
              </a:spcBef>
              <a:buSzPct val="100000"/>
              <a:defRPr sz="36084"/>
            </a:lvl5pPr>
            <a:lvl6pPr lvl="5" rtl="0">
              <a:spcBef>
                <a:spcPts val="0"/>
              </a:spcBef>
              <a:buSzPct val="100000"/>
              <a:defRPr sz="36084"/>
            </a:lvl6pPr>
            <a:lvl7pPr lvl="6" rtl="0">
              <a:spcBef>
                <a:spcPts val="0"/>
              </a:spcBef>
              <a:buSzPct val="100000"/>
              <a:defRPr sz="36084"/>
            </a:lvl7pPr>
            <a:lvl8pPr lvl="7" rtl="0">
              <a:spcBef>
                <a:spcPts val="0"/>
              </a:spcBef>
              <a:buSzPct val="100000"/>
              <a:defRPr sz="36084"/>
            </a:lvl8pPr>
            <a:lvl9pPr lvl="8" rtl="0">
              <a:spcBef>
                <a:spcPts val="0"/>
              </a:spcBef>
              <a:buSzPct val="100000"/>
              <a:defRPr sz="36084"/>
            </a:lvl9pPr>
          </a:lstStyle>
          <a:p>
            <a:endParaRPr/>
          </a:p>
        </p:txBody>
      </p:sp>
      <p:sp>
        <p:nvSpPr>
          <p:cNvPr id="34" name="Shape 34"/>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25603566" y="-999"/>
            <a:ext cx="25603565" cy="41148440"/>
          </a:xfrm>
          <a:prstGeom prst="rect">
            <a:avLst/>
          </a:prstGeom>
          <a:solidFill>
            <a:schemeClr val="lt2"/>
          </a:solidFill>
          <a:ln>
            <a:noFill/>
          </a:ln>
        </p:spPr>
        <p:txBody>
          <a:bodyPr lIns="687962" tIns="687962" rIns="687962" bIns="687962" anchor="ctr" anchorCtr="0">
            <a:noAutofit/>
          </a:bodyPr>
          <a:lstStyle/>
          <a:p>
            <a:pPr lvl="0">
              <a:spcBef>
                <a:spcPts val="0"/>
              </a:spcBef>
              <a:buNone/>
            </a:pPr>
            <a:endParaRPr sz="1906"/>
          </a:p>
        </p:txBody>
      </p:sp>
      <p:sp>
        <p:nvSpPr>
          <p:cNvPr id="37" name="Shape 37"/>
          <p:cNvSpPr txBox="1">
            <a:spLocks noGrp="1"/>
          </p:cNvSpPr>
          <p:nvPr>
            <p:ph type="title"/>
          </p:nvPr>
        </p:nvSpPr>
        <p:spPr>
          <a:xfrm>
            <a:off x="1486821" y="9865504"/>
            <a:ext cx="22653317" cy="11858400"/>
          </a:xfrm>
          <a:prstGeom prst="rect">
            <a:avLst/>
          </a:prstGeom>
        </p:spPr>
        <p:txBody>
          <a:bodyPr lIns="505250" tIns="505250" rIns="505250" bIns="505250" anchor="b" anchorCtr="0"/>
          <a:lstStyle>
            <a:lvl1pPr lvl="0" algn="ctr" rtl="0">
              <a:spcBef>
                <a:spcPts val="0"/>
              </a:spcBef>
              <a:buSzPct val="100000"/>
              <a:defRPr sz="31590"/>
            </a:lvl1pPr>
            <a:lvl2pPr lvl="1" algn="ctr" rtl="0">
              <a:spcBef>
                <a:spcPts val="0"/>
              </a:spcBef>
              <a:buSzPct val="100000"/>
              <a:defRPr sz="31590"/>
            </a:lvl2pPr>
            <a:lvl3pPr lvl="2" algn="ctr" rtl="0">
              <a:spcBef>
                <a:spcPts val="0"/>
              </a:spcBef>
              <a:buSzPct val="100000"/>
              <a:defRPr sz="31590"/>
            </a:lvl3pPr>
            <a:lvl4pPr lvl="3" algn="ctr" rtl="0">
              <a:spcBef>
                <a:spcPts val="0"/>
              </a:spcBef>
              <a:buSzPct val="100000"/>
              <a:defRPr sz="31590"/>
            </a:lvl4pPr>
            <a:lvl5pPr lvl="4" algn="ctr" rtl="0">
              <a:spcBef>
                <a:spcPts val="0"/>
              </a:spcBef>
              <a:buSzPct val="100000"/>
              <a:defRPr sz="31590"/>
            </a:lvl5pPr>
            <a:lvl6pPr lvl="5" algn="ctr" rtl="0">
              <a:spcBef>
                <a:spcPts val="0"/>
              </a:spcBef>
              <a:buSzPct val="100000"/>
              <a:defRPr sz="31590"/>
            </a:lvl6pPr>
            <a:lvl7pPr lvl="6" algn="ctr" rtl="0">
              <a:spcBef>
                <a:spcPts val="0"/>
              </a:spcBef>
              <a:buSzPct val="100000"/>
              <a:defRPr sz="31590"/>
            </a:lvl7pPr>
            <a:lvl8pPr lvl="7" algn="ctr" rtl="0">
              <a:spcBef>
                <a:spcPts val="0"/>
              </a:spcBef>
              <a:buSzPct val="100000"/>
              <a:defRPr sz="31590"/>
            </a:lvl8pPr>
            <a:lvl9pPr lvl="8" algn="ctr" rtl="0">
              <a:spcBef>
                <a:spcPts val="0"/>
              </a:spcBef>
              <a:buSzPct val="100000"/>
              <a:defRPr sz="31590"/>
            </a:lvl9pPr>
          </a:lstStyle>
          <a:p>
            <a:endParaRPr/>
          </a:p>
        </p:txBody>
      </p:sp>
      <p:sp>
        <p:nvSpPr>
          <p:cNvPr id="38" name="Shape 38"/>
          <p:cNvSpPr txBox="1">
            <a:spLocks noGrp="1"/>
          </p:cNvSpPr>
          <p:nvPr>
            <p:ph type="subTitle" idx="1"/>
          </p:nvPr>
        </p:nvSpPr>
        <p:spPr>
          <a:xfrm>
            <a:off x="1486821" y="22424840"/>
            <a:ext cx="22653317" cy="9880901"/>
          </a:xfrm>
          <a:prstGeom prst="rect">
            <a:avLst/>
          </a:prstGeom>
        </p:spPr>
        <p:txBody>
          <a:bodyPr lIns="505250" tIns="505250" rIns="505250" bIns="505250" anchor="t" anchorCtr="0"/>
          <a:lstStyle>
            <a:lvl1pPr lvl="0" algn="ctr" rtl="0">
              <a:lnSpc>
                <a:spcPct val="100000"/>
              </a:lnSpc>
              <a:spcBef>
                <a:spcPts val="0"/>
              </a:spcBef>
              <a:spcAft>
                <a:spcPts val="0"/>
              </a:spcAft>
              <a:buSzPct val="100000"/>
              <a:buNone/>
              <a:defRPr sz="15796"/>
            </a:lvl1pPr>
            <a:lvl2pPr lvl="1" algn="ctr" rtl="0">
              <a:lnSpc>
                <a:spcPct val="100000"/>
              </a:lnSpc>
              <a:spcBef>
                <a:spcPts val="0"/>
              </a:spcBef>
              <a:spcAft>
                <a:spcPts val="0"/>
              </a:spcAft>
              <a:buSzPct val="100000"/>
              <a:buNone/>
              <a:defRPr sz="15796"/>
            </a:lvl2pPr>
            <a:lvl3pPr lvl="2" algn="ctr" rtl="0">
              <a:lnSpc>
                <a:spcPct val="100000"/>
              </a:lnSpc>
              <a:spcBef>
                <a:spcPts val="0"/>
              </a:spcBef>
              <a:spcAft>
                <a:spcPts val="0"/>
              </a:spcAft>
              <a:buSzPct val="100000"/>
              <a:buNone/>
              <a:defRPr sz="15796"/>
            </a:lvl3pPr>
            <a:lvl4pPr lvl="3" algn="ctr" rtl="0">
              <a:lnSpc>
                <a:spcPct val="100000"/>
              </a:lnSpc>
              <a:spcBef>
                <a:spcPts val="0"/>
              </a:spcBef>
              <a:spcAft>
                <a:spcPts val="0"/>
              </a:spcAft>
              <a:buSzPct val="100000"/>
              <a:buNone/>
              <a:defRPr sz="15796"/>
            </a:lvl4pPr>
            <a:lvl5pPr lvl="4" algn="ctr" rtl="0">
              <a:lnSpc>
                <a:spcPct val="100000"/>
              </a:lnSpc>
              <a:spcBef>
                <a:spcPts val="0"/>
              </a:spcBef>
              <a:spcAft>
                <a:spcPts val="0"/>
              </a:spcAft>
              <a:buSzPct val="100000"/>
              <a:buNone/>
              <a:defRPr sz="15796"/>
            </a:lvl5pPr>
            <a:lvl6pPr lvl="5" algn="ctr" rtl="0">
              <a:lnSpc>
                <a:spcPct val="100000"/>
              </a:lnSpc>
              <a:spcBef>
                <a:spcPts val="0"/>
              </a:spcBef>
              <a:spcAft>
                <a:spcPts val="0"/>
              </a:spcAft>
              <a:buSzPct val="100000"/>
              <a:buNone/>
              <a:defRPr sz="15796"/>
            </a:lvl6pPr>
            <a:lvl7pPr lvl="6" algn="ctr" rtl="0">
              <a:lnSpc>
                <a:spcPct val="100000"/>
              </a:lnSpc>
              <a:spcBef>
                <a:spcPts val="0"/>
              </a:spcBef>
              <a:spcAft>
                <a:spcPts val="0"/>
              </a:spcAft>
              <a:buSzPct val="100000"/>
              <a:buNone/>
              <a:defRPr sz="15796"/>
            </a:lvl7pPr>
            <a:lvl8pPr lvl="7" algn="ctr" rtl="0">
              <a:lnSpc>
                <a:spcPct val="100000"/>
              </a:lnSpc>
              <a:spcBef>
                <a:spcPts val="0"/>
              </a:spcBef>
              <a:spcAft>
                <a:spcPts val="0"/>
              </a:spcAft>
              <a:buSzPct val="100000"/>
              <a:buNone/>
              <a:defRPr sz="15796"/>
            </a:lvl8pPr>
            <a:lvl9pPr lvl="8" algn="ctr" rtl="0">
              <a:lnSpc>
                <a:spcPct val="100000"/>
              </a:lnSpc>
              <a:spcBef>
                <a:spcPts val="0"/>
              </a:spcBef>
              <a:spcAft>
                <a:spcPts val="0"/>
              </a:spcAft>
              <a:buSzPct val="100000"/>
              <a:buNone/>
              <a:defRPr sz="15796"/>
            </a:lvl9pPr>
          </a:lstStyle>
          <a:p>
            <a:endParaRPr/>
          </a:p>
        </p:txBody>
      </p:sp>
      <p:sp>
        <p:nvSpPr>
          <p:cNvPr id="39" name="Shape 39"/>
          <p:cNvSpPr txBox="1">
            <a:spLocks noGrp="1"/>
          </p:cNvSpPr>
          <p:nvPr>
            <p:ph type="body" idx="2"/>
          </p:nvPr>
        </p:nvSpPr>
        <p:spPr>
          <a:xfrm>
            <a:off x="27661593" y="5792661"/>
            <a:ext cx="21487679" cy="29561198"/>
          </a:xfrm>
          <a:prstGeom prst="rect">
            <a:avLst/>
          </a:prstGeom>
        </p:spPr>
        <p:txBody>
          <a:bodyPr lIns="505250" tIns="505250" rIns="505250" bIns="505250"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1745548" y="33844961"/>
            <a:ext cx="33593673" cy="4840745"/>
          </a:xfrm>
          <a:prstGeom prst="rect">
            <a:avLst/>
          </a:prstGeom>
        </p:spPr>
        <p:txBody>
          <a:bodyPr lIns="505250" tIns="505250" rIns="505250" bIns="505250" anchor="ctr" anchorCtr="0"/>
          <a:lstStyle>
            <a:lvl1pPr lvl="0" rt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47446440" y="37306133"/>
            <a:ext cx="3072877" cy="3148910"/>
          </a:xfrm>
          <a:prstGeom prst="rect">
            <a:avLst/>
          </a:prstGeom>
        </p:spPr>
        <p:txBody>
          <a:bodyPr lIns="505250" tIns="505250" rIns="505250" bIns="505250" anchor="ctr" anchorCtr="0">
            <a:noAutofit/>
          </a:body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745546" y="3560239"/>
            <a:ext cx="47716061" cy="4581721"/>
          </a:xfrm>
          <a:prstGeom prst="rect">
            <a:avLst/>
          </a:prstGeom>
          <a:noFill/>
          <a:ln>
            <a:noFill/>
          </a:ln>
        </p:spPr>
        <p:txBody>
          <a:bodyPr lIns="505250" tIns="505250" rIns="505250" bIns="505250" anchor="t" anchorCtr="0"/>
          <a:lstStyle>
            <a:lvl1pPr lvl="0" rtl="0">
              <a:spcBef>
                <a:spcPts val="0"/>
              </a:spcBef>
              <a:buClr>
                <a:schemeClr val="dk1"/>
              </a:buClr>
              <a:buSzPct val="100000"/>
              <a:buNone/>
              <a:defRPr sz="15500">
                <a:solidFill>
                  <a:schemeClr val="dk1"/>
                </a:solidFill>
              </a:defRPr>
            </a:lvl1pPr>
            <a:lvl2pPr lvl="1" rtl="0">
              <a:spcBef>
                <a:spcPts val="0"/>
              </a:spcBef>
              <a:buClr>
                <a:schemeClr val="dk1"/>
              </a:buClr>
              <a:buSzPct val="100000"/>
              <a:buNone/>
              <a:defRPr sz="15500">
                <a:solidFill>
                  <a:schemeClr val="dk1"/>
                </a:solidFill>
              </a:defRPr>
            </a:lvl2pPr>
            <a:lvl3pPr lvl="2" rtl="0">
              <a:spcBef>
                <a:spcPts val="0"/>
              </a:spcBef>
              <a:buClr>
                <a:schemeClr val="dk1"/>
              </a:buClr>
              <a:buSzPct val="100000"/>
              <a:buNone/>
              <a:defRPr sz="15500">
                <a:solidFill>
                  <a:schemeClr val="dk1"/>
                </a:solidFill>
              </a:defRPr>
            </a:lvl3pPr>
            <a:lvl4pPr lvl="3" rtl="0">
              <a:spcBef>
                <a:spcPts val="0"/>
              </a:spcBef>
              <a:buClr>
                <a:schemeClr val="dk1"/>
              </a:buClr>
              <a:buSzPct val="100000"/>
              <a:buNone/>
              <a:defRPr sz="15500">
                <a:solidFill>
                  <a:schemeClr val="dk1"/>
                </a:solidFill>
              </a:defRPr>
            </a:lvl4pPr>
            <a:lvl5pPr lvl="4" rtl="0">
              <a:spcBef>
                <a:spcPts val="0"/>
              </a:spcBef>
              <a:buClr>
                <a:schemeClr val="dk1"/>
              </a:buClr>
              <a:buSzPct val="100000"/>
              <a:buNone/>
              <a:defRPr sz="15500">
                <a:solidFill>
                  <a:schemeClr val="dk1"/>
                </a:solidFill>
              </a:defRPr>
            </a:lvl5pPr>
            <a:lvl6pPr lvl="5" rtl="0">
              <a:spcBef>
                <a:spcPts val="0"/>
              </a:spcBef>
              <a:buClr>
                <a:schemeClr val="dk1"/>
              </a:buClr>
              <a:buSzPct val="100000"/>
              <a:buNone/>
              <a:defRPr sz="15500">
                <a:solidFill>
                  <a:schemeClr val="dk1"/>
                </a:solidFill>
              </a:defRPr>
            </a:lvl6pPr>
            <a:lvl7pPr lvl="6" rtl="0">
              <a:spcBef>
                <a:spcPts val="0"/>
              </a:spcBef>
              <a:buClr>
                <a:schemeClr val="dk1"/>
              </a:buClr>
              <a:buSzPct val="100000"/>
              <a:buNone/>
              <a:defRPr sz="15500">
                <a:solidFill>
                  <a:schemeClr val="dk1"/>
                </a:solidFill>
              </a:defRPr>
            </a:lvl7pPr>
            <a:lvl8pPr lvl="7" rtl="0">
              <a:spcBef>
                <a:spcPts val="0"/>
              </a:spcBef>
              <a:buClr>
                <a:schemeClr val="dk1"/>
              </a:buClr>
              <a:buSzPct val="100000"/>
              <a:buNone/>
              <a:defRPr sz="15500">
                <a:solidFill>
                  <a:schemeClr val="dk1"/>
                </a:solidFill>
              </a:defRPr>
            </a:lvl8pPr>
            <a:lvl9pPr lvl="8" rtl="0">
              <a:spcBef>
                <a:spcPts val="0"/>
              </a:spcBef>
              <a:buClr>
                <a:schemeClr val="dk1"/>
              </a:buClr>
              <a:buSzPct val="100000"/>
              <a:buNone/>
              <a:defRPr sz="15500">
                <a:solidFill>
                  <a:schemeClr val="dk1"/>
                </a:solidFill>
              </a:defRPr>
            </a:lvl9pPr>
          </a:lstStyle>
          <a:p>
            <a:endParaRPr/>
          </a:p>
        </p:txBody>
      </p:sp>
      <p:sp>
        <p:nvSpPr>
          <p:cNvPr id="7" name="Shape 7"/>
          <p:cNvSpPr txBox="1">
            <a:spLocks noGrp="1"/>
          </p:cNvSpPr>
          <p:nvPr>
            <p:ph type="body" idx="1"/>
          </p:nvPr>
        </p:nvSpPr>
        <p:spPr>
          <a:xfrm>
            <a:off x="1745546" y="9219899"/>
            <a:ext cx="47716061" cy="27331532"/>
          </a:xfrm>
          <a:prstGeom prst="rect">
            <a:avLst/>
          </a:prstGeom>
          <a:noFill/>
          <a:ln>
            <a:noFill/>
          </a:ln>
        </p:spPr>
        <p:txBody>
          <a:bodyPr lIns="505250" tIns="505250" rIns="505250" bIns="505250" anchor="t" anchorCtr="0"/>
          <a:lstStyle>
            <a:lvl1pPr lvl="0" rtl="0">
              <a:lnSpc>
                <a:spcPct val="115000"/>
              </a:lnSpc>
              <a:spcBef>
                <a:spcPts val="0"/>
              </a:spcBef>
              <a:spcAft>
                <a:spcPts val="8800"/>
              </a:spcAft>
              <a:buClr>
                <a:schemeClr val="dk2"/>
              </a:buClr>
              <a:buSzPct val="100000"/>
              <a:defRPr sz="9900">
                <a:solidFill>
                  <a:schemeClr val="dk2"/>
                </a:solidFill>
              </a:defRPr>
            </a:lvl1pPr>
            <a:lvl2pPr lvl="1" rtl="0">
              <a:lnSpc>
                <a:spcPct val="115000"/>
              </a:lnSpc>
              <a:spcBef>
                <a:spcPts val="0"/>
              </a:spcBef>
              <a:spcAft>
                <a:spcPts val="8800"/>
              </a:spcAft>
              <a:buClr>
                <a:schemeClr val="dk2"/>
              </a:buClr>
              <a:buSzPct val="100000"/>
              <a:defRPr sz="7700">
                <a:solidFill>
                  <a:schemeClr val="dk2"/>
                </a:solidFill>
              </a:defRPr>
            </a:lvl2pPr>
            <a:lvl3pPr lvl="2" rtl="0">
              <a:lnSpc>
                <a:spcPct val="115000"/>
              </a:lnSpc>
              <a:spcBef>
                <a:spcPts val="0"/>
              </a:spcBef>
              <a:spcAft>
                <a:spcPts val="8800"/>
              </a:spcAft>
              <a:buClr>
                <a:schemeClr val="dk2"/>
              </a:buClr>
              <a:buSzPct val="100000"/>
              <a:defRPr sz="7700">
                <a:solidFill>
                  <a:schemeClr val="dk2"/>
                </a:solidFill>
              </a:defRPr>
            </a:lvl3pPr>
            <a:lvl4pPr lvl="3" rtl="0">
              <a:lnSpc>
                <a:spcPct val="115000"/>
              </a:lnSpc>
              <a:spcBef>
                <a:spcPts val="0"/>
              </a:spcBef>
              <a:spcAft>
                <a:spcPts val="8800"/>
              </a:spcAft>
              <a:buClr>
                <a:schemeClr val="dk2"/>
              </a:buClr>
              <a:buSzPct val="100000"/>
              <a:defRPr sz="7700">
                <a:solidFill>
                  <a:schemeClr val="dk2"/>
                </a:solidFill>
              </a:defRPr>
            </a:lvl4pPr>
            <a:lvl5pPr lvl="4" rtl="0">
              <a:lnSpc>
                <a:spcPct val="115000"/>
              </a:lnSpc>
              <a:spcBef>
                <a:spcPts val="0"/>
              </a:spcBef>
              <a:spcAft>
                <a:spcPts val="8800"/>
              </a:spcAft>
              <a:buClr>
                <a:schemeClr val="dk2"/>
              </a:buClr>
              <a:buSzPct val="100000"/>
              <a:defRPr sz="7700">
                <a:solidFill>
                  <a:schemeClr val="dk2"/>
                </a:solidFill>
              </a:defRPr>
            </a:lvl5pPr>
            <a:lvl6pPr lvl="5" rtl="0">
              <a:lnSpc>
                <a:spcPct val="115000"/>
              </a:lnSpc>
              <a:spcBef>
                <a:spcPts val="0"/>
              </a:spcBef>
              <a:spcAft>
                <a:spcPts val="8800"/>
              </a:spcAft>
              <a:buClr>
                <a:schemeClr val="dk2"/>
              </a:buClr>
              <a:buSzPct val="100000"/>
              <a:defRPr sz="7700">
                <a:solidFill>
                  <a:schemeClr val="dk2"/>
                </a:solidFill>
              </a:defRPr>
            </a:lvl6pPr>
            <a:lvl7pPr lvl="6" rtl="0">
              <a:lnSpc>
                <a:spcPct val="115000"/>
              </a:lnSpc>
              <a:spcBef>
                <a:spcPts val="0"/>
              </a:spcBef>
              <a:spcAft>
                <a:spcPts val="8800"/>
              </a:spcAft>
              <a:buClr>
                <a:schemeClr val="dk2"/>
              </a:buClr>
              <a:buSzPct val="100000"/>
              <a:defRPr sz="7700">
                <a:solidFill>
                  <a:schemeClr val="dk2"/>
                </a:solidFill>
              </a:defRPr>
            </a:lvl7pPr>
            <a:lvl8pPr lvl="7" rtl="0">
              <a:lnSpc>
                <a:spcPct val="115000"/>
              </a:lnSpc>
              <a:spcBef>
                <a:spcPts val="0"/>
              </a:spcBef>
              <a:spcAft>
                <a:spcPts val="8800"/>
              </a:spcAft>
              <a:buClr>
                <a:schemeClr val="dk2"/>
              </a:buClr>
              <a:buSzPct val="100000"/>
              <a:defRPr sz="7700">
                <a:solidFill>
                  <a:schemeClr val="dk2"/>
                </a:solidFill>
              </a:defRPr>
            </a:lvl8pPr>
            <a:lvl9pPr lvl="8" rtl="0">
              <a:lnSpc>
                <a:spcPct val="115000"/>
              </a:lnSpc>
              <a:spcBef>
                <a:spcPts val="0"/>
              </a:spcBef>
              <a:spcAft>
                <a:spcPts val="8800"/>
              </a:spcAft>
              <a:buClr>
                <a:schemeClr val="dk2"/>
              </a:buClr>
              <a:buSzPct val="100000"/>
              <a:defRPr sz="7700">
                <a:solidFill>
                  <a:schemeClr val="dk2"/>
                </a:solidFill>
              </a:defRPr>
            </a:lvl9pPr>
          </a:lstStyle>
          <a:p>
            <a:endParaRPr/>
          </a:p>
        </p:txBody>
      </p:sp>
      <p:sp>
        <p:nvSpPr>
          <p:cNvPr id="8" name="Shape 8"/>
          <p:cNvSpPr txBox="1">
            <a:spLocks noGrp="1"/>
          </p:cNvSpPr>
          <p:nvPr>
            <p:ph type="sldNum" idx="12"/>
          </p:nvPr>
        </p:nvSpPr>
        <p:spPr>
          <a:xfrm>
            <a:off x="47446440" y="37306133"/>
            <a:ext cx="3072877" cy="3148910"/>
          </a:xfrm>
          <a:prstGeom prst="rect">
            <a:avLst/>
          </a:prstGeom>
          <a:noFill/>
          <a:ln>
            <a:noFill/>
          </a:ln>
        </p:spPr>
        <p:txBody>
          <a:bodyPr lIns="505250" tIns="505250" rIns="505250" bIns="505250" anchor="ctr" anchorCtr="0">
            <a:noAutofit/>
          </a:bodyPr>
          <a:lstStyle/>
          <a:p>
            <a:pPr algn="r"/>
            <a:fld id="{00000000-1234-1234-1234-123412341234}" type="slidenum">
              <a:rPr lang="en" sz="7489" smtClean="0">
                <a:solidFill>
                  <a:schemeClr val="dk2"/>
                </a:solidFill>
              </a:rPr>
              <a:pPr algn="r"/>
              <a:t>‹#›</a:t>
            </a:fld>
            <a:endParaRPr lang="en" sz="7489">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90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8.png"/><Relationship Id="rId5" Type="http://schemas.openxmlformats.org/officeDocument/2006/relationships/image" Target="../media/image3.emf"/><Relationship Id="rId15" Type="http://schemas.openxmlformats.org/officeDocument/2006/relationships/image" Target="../media/image12.jpe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2.tiff"/><Relationship Id="rId9" Type="http://schemas.openxmlformats.org/officeDocument/2006/relationships/hyperlink" Target="https://m2dsupsdlclass.github.io/" TargetMode="External"/><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16" name="Picture 115">
            <a:extLst>
              <a:ext uri="{FF2B5EF4-FFF2-40B4-BE49-F238E27FC236}">
                <a16:creationId xmlns:a16="http://schemas.microsoft.com/office/drawing/2014/main" id="{FFF0F752-2E2B-5243-BCF2-F229C890C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4192" y="26440928"/>
            <a:ext cx="5821803" cy="3937833"/>
          </a:xfrm>
          <a:prstGeom prst="rect">
            <a:avLst/>
          </a:prstGeom>
        </p:spPr>
      </p:pic>
      <p:pic>
        <p:nvPicPr>
          <p:cNvPr id="14" name="Picture 13">
            <a:extLst>
              <a:ext uri="{FF2B5EF4-FFF2-40B4-BE49-F238E27FC236}">
                <a16:creationId xmlns:a16="http://schemas.microsoft.com/office/drawing/2014/main" id="{1C934AAF-6690-3F4B-B3AC-91B36305FCC0}"/>
              </a:ext>
            </a:extLst>
          </p:cNvPr>
          <p:cNvPicPr>
            <a:picLocks noChangeAspect="1"/>
          </p:cNvPicPr>
          <p:nvPr/>
        </p:nvPicPr>
        <p:blipFill rotWithShape="1">
          <a:blip r:embed="rId4"/>
          <a:srcRect l="12612" t="19498" r="10697" b="60549"/>
          <a:stretch/>
        </p:blipFill>
        <p:spPr>
          <a:xfrm>
            <a:off x="33803359" y="15935056"/>
            <a:ext cx="11880307" cy="2838041"/>
          </a:xfrm>
          <a:prstGeom prst="rect">
            <a:avLst/>
          </a:prstGeom>
        </p:spPr>
      </p:pic>
      <p:pic>
        <p:nvPicPr>
          <p:cNvPr id="11" name="Picture 10">
            <a:extLst>
              <a:ext uri="{FF2B5EF4-FFF2-40B4-BE49-F238E27FC236}">
                <a16:creationId xmlns:a16="http://schemas.microsoft.com/office/drawing/2014/main" id="{5A2A1776-9984-E248-A40D-C117D40B0171}"/>
              </a:ext>
            </a:extLst>
          </p:cNvPr>
          <p:cNvPicPr>
            <a:picLocks noChangeAspect="1"/>
          </p:cNvPicPr>
          <p:nvPr/>
        </p:nvPicPr>
        <p:blipFill>
          <a:blip r:embed="rId5"/>
          <a:stretch>
            <a:fillRect/>
          </a:stretch>
        </p:blipFill>
        <p:spPr>
          <a:xfrm>
            <a:off x="40520561" y="23343562"/>
            <a:ext cx="3275692" cy="4239131"/>
          </a:xfrm>
          <a:prstGeom prst="rect">
            <a:avLst/>
          </a:prstGeom>
        </p:spPr>
      </p:pic>
      <p:pic>
        <p:nvPicPr>
          <p:cNvPr id="12" name="Picture 11">
            <a:extLst>
              <a:ext uri="{FF2B5EF4-FFF2-40B4-BE49-F238E27FC236}">
                <a16:creationId xmlns:a16="http://schemas.microsoft.com/office/drawing/2014/main" id="{A2AC2D88-C323-6A45-9D63-CDCA7B93DE51}"/>
              </a:ext>
            </a:extLst>
          </p:cNvPr>
          <p:cNvPicPr>
            <a:picLocks noChangeAspect="1"/>
          </p:cNvPicPr>
          <p:nvPr/>
        </p:nvPicPr>
        <p:blipFill>
          <a:blip r:embed="rId6"/>
          <a:stretch>
            <a:fillRect/>
          </a:stretch>
        </p:blipFill>
        <p:spPr>
          <a:xfrm>
            <a:off x="36109977" y="23344687"/>
            <a:ext cx="3275692" cy="4239131"/>
          </a:xfrm>
          <a:prstGeom prst="rect">
            <a:avLst/>
          </a:prstGeom>
        </p:spPr>
      </p:pic>
      <p:sp>
        <p:nvSpPr>
          <p:cNvPr id="124" name="Shape 124"/>
          <p:cNvSpPr/>
          <p:nvPr/>
        </p:nvSpPr>
        <p:spPr>
          <a:xfrm>
            <a:off x="4946904" y="10018124"/>
            <a:ext cx="13359384" cy="12070856"/>
          </a:xfrm>
          <a:prstGeom prst="roundRect">
            <a:avLst>
              <a:gd name="adj" fmla="val 0"/>
            </a:avLst>
          </a:prstGeom>
          <a:solidFill>
            <a:srgbClr val="FFFFFF"/>
          </a:solidFill>
          <a:ln w="76200" cap="flat" cmpd="sng">
            <a:noFill/>
            <a:prstDash val="solid"/>
            <a:round/>
            <a:headEnd type="none" w="med" len="med"/>
            <a:tailEnd type="none" w="med" len="med"/>
          </a:ln>
        </p:spPr>
        <p:txBody>
          <a:bodyPr lIns="365760" tIns="365760" rIns="365760" bIns="365760" anchor="ctr" anchorCtr="0">
            <a:noAutofit/>
          </a:bodyPr>
          <a:lstStyle/>
          <a:p>
            <a:pPr indent="527442" algn="just">
              <a:lnSpc>
                <a:spcPct val="115000"/>
              </a:lnSpc>
              <a:buClr>
                <a:schemeClr val="dk1"/>
              </a:buClr>
            </a:pPr>
            <a:r>
              <a:rPr lang="en-US" sz="3600" b="1" dirty="0">
                <a:solidFill>
                  <a:schemeClr val="tx2">
                    <a:lumMod val="25000"/>
                  </a:schemeClr>
                </a:solidFill>
              </a:rPr>
              <a:t>Proteins-protein interactions (PPI) </a:t>
            </a:r>
            <a:r>
              <a:rPr lang="en-US" sz="3600" dirty="0">
                <a:solidFill>
                  <a:schemeClr val="tx2">
                    <a:lumMod val="25000"/>
                  </a:schemeClr>
                </a:solidFill>
              </a:rPr>
              <a:t>mediate many biological functions and are crucial to understanding biological pathways. Even though the cell is crowded, it is remarkable how two or more proteins can find each other to form transient and permanent interactions. Many methods exist to predict PPI from sequence and/or structure that exploit common features of binding sites such as hydrophobicity and evolutionary conservation, but either have too low accuracy or require significant homology to other proteins that are known to interact. Here, </a:t>
            </a:r>
            <a:r>
              <a:rPr lang="en-US" sz="3600" b="1" dirty="0">
                <a:solidFill>
                  <a:schemeClr val="tx2">
                    <a:lumMod val="25000"/>
                  </a:schemeClr>
                </a:solidFill>
              </a:rPr>
              <a:t>we present a Sparse 3D Fully Convolutional Neural network (3DCNN), or Sparse 3D U-net, to predict binding sites on proteins</a:t>
            </a:r>
            <a:r>
              <a:rPr lang="en-US" sz="3600" dirty="0">
                <a:solidFill>
                  <a:schemeClr val="tx2">
                    <a:lumMod val="25000"/>
                  </a:schemeClr>
                </a:solidFill>
              </a:rPr>
              <a:t> </a:t>
            </a:r>
            <a:r>
              <a:rPr lang="en-US" sz="3600" b="1" dirty="0">
                <a:solidFill>
                  <a:schemeClr val="tx2">
                    <a:lumMod val="25000"/>
                  </a:schemeClr>
                </a:solidFill>
              </a:rPr>
              <a:t>using structural information</a:t>
            </a:r>
            <a:r>
              <a:rPr lang="en-US" sz="3600" dirty="0">
                <a:solidFill>
                  <a:schemeClr val="tx2">
                    <a:lumMod val="25000"/>
                  </a:schemeClr>
                </a:solidFill>
              </a:rPr>
              <a:t>. Structures from the Inferred Biomolecular Interaction Server (IBIS) at the NCBI [4] were interrogated to obtain the correct size of voxels and grid. The Sparse 3D U-net was tested on an example dataset of hollow spheres. After </a:t>
            </a:r>
            <a:r>
              <a:rPr lang="en-US" sz="3600" b="1" dirty="0">
                <a:solidFill>
                  <a:schemeClr val="tx2">
                    <a:lumMod val="25000"/>
                  </a:schemeClr>
                </a:solidFill>
              </a:rPr>
              <a:t>100 epochs</a:t>
            </a:r>
            <a:r>
              <a:rPr lang="en-US" sz="3600" dirty="0">
                <a:solidFill>
                  <a:schemeClr val="tx2">
                    <a:lumMod val="25000"/>
                  </a:schemeClr>
                </a:solidFill>
              </a:rPr>
              <a:t>, we get a </a:t>
            </a:r>
            <a:r>
              <a:rPr lang="en-US" sz="3600" b="1" dirty="0">
                <a:solidFill>
                  <a:schemeClr val="tx2">
                    <a:lumMod val="25000"/>
                  </a:schemeClr>
                </a:solidFill>
              </a:rPr>
              <a:t>cross entropy loss of 0.316 </a:t>
            </a:r>
            <a:r>
              <a:rPr lang="en-US" sz="3600" dirty="0">
                <a:solidFill>
                  <a:schemeClr val="tx2">
                    <a:lumMod val="25000"/>
                  </a:schemeClr>
                </a:solidFill>
              </a:rPr>
              <a:t>and </a:t>
            </a:r>
            <a:r>
              <a:rPr lang="en-US" sz="3600" b="1" dirty="0">
                <a:solidFill>
                  <a:schemeClr val="tx2">
                    <a:lumMod val="25000"/>
                  </a:schemeClr>
                </a:solidFill>
              </a:rPr>
              <a:t>weighted</a:t>
            </a:r>
            <a:r>
              <a:rPr lang="en-US" sz="3600" dirty="0">
                <a:solidFill>
                  <a:schemeClr val="tx2">
                    <a:lumMod val="25000"/>
                  </a:schemeClr>
                </a:solidFill>
              </a:rPr>
              <a:t> </a:t>
            </a:r>
            <a:r>
              <a:rPr lang="en-US" sz="3600" b="1" dirty="0">
                <a:solidFill>
                  <a:schemeClr val="tx2">
                    <a:lumMod val="25000"/>
                  </a:schemeClr>
                </a:solidFill>
              </a:rPr>
              <a:t>dice score of 0.932 </a:t>
            </a:r>
            <a:r>
              <a:rPr lang="en-US" sz="3600" dirty="0">
                <a:solidFill>
                  <a:schemeClr val="tx2">
                    <a:lumMod val="25000"/>
                  </a:schemeClr>
                </a:solidFill>
              </a:rPr>
              <a:t>when training on a NVDIA Tesla K80 GPU on </a:t>
            </a:r>
            <a:r>
              <a:rPr lang="en-US" sz="3600" dirty="0" err="1">
                <a:solidFill>
                  <a:schemeClr val="tx2">
                    <a:lumMod val="25000"/>
                  </a:schemeClr>
                </a:solidFill>
              </a:rPr>
              <a:t>Biowulf</a:t>
            </a:r>
            <a:r>
              <a:rPr lang="en-US" sz="3600" dirty="0">
                <a:solidFill>
                  <a:schemeClr val="tx2">
                    <a:lumMod val="25000"/>
                  </a:schemeClr>
                </a:solidFill>
              </a:rPr>
              <a:t>.</a:t>
            </a:r>
            <a:endParaRPr sz="3600" dirty="0">
              <a:solidFill>
                <a:schemeClr val="tx2">
                  <a:lumMod val="25000"/>
                </a:schemeClr>
              </a:solidFill>
              <a:latin typeface="Calibri"/>
              <a:ea typeface="Calibri"/>
              <a:cs typeface="Calibri"/>
              <a:sym typeface="Calibri"/>
            </a:endParaRPr>
          </a:p>
        </p:txBody>
      </p:sp>
      <p:sp>
        <p:nvSpPr>
          <p:cNvPr id="62" name="Shape 62"/>
          <p:cNvSpPr txBox="1"/>
          <p:nvPr/>
        </p:nvSpPr>
        <p:spPr>
          <a:xfrm>
            <a:off x="19033460" y="25710147"/>
            <a:ext cx="13357751" cy="1058312"/>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Model</a:t>
            </a:r>
            <a:endParaRPr lang="en" sz="6536" b="1" dirty="0">
              <a:solidFill>
                <a:srgbClr val="FFFFFF"/>
              </a:solidFill>
              <a:latin typeface="Calibri"/>
              <a:ea typeface="Calibri"/>
              <a:cs typeface="Calibri"/>
              <a:sym typeface="Calibri"/>
            </a:endParaRPr>
          </a:p>
        </p:txBody>
      </p:sp>
      <p:sp>
        <p:nvSpPr>
          <p:cNvPr id="64" name="Shape 64"/>
          <p:cNvSpPr txBox="1">
            <a:spLocks noGrp="1"/>
          </p:cNvSpPr>
          <p:nvPr>
            <p:ph type="ctrTitle"/>
          </p:nvPr>
        </p:nvSpPr>
        <p:spPr>
          <a:xfrm>
            <a:off x="7626652" y="1172534"/>
            <a:ext cx="36169601" cy="4507082"/>
          </a:xfrm>
          <a:prstGeom prst="rect">
            <a:avLst/>
          </a:prstGeom>
        </p:spPr>
        <p:txBody>
          <a:bodyPr lIns="687962" tIns="687962" rIns="687962" bIns="687962" anchor="ctr" anchorCtr="0">
            <a:noAutofit/>
          </a:bodyPr>
          <a:lstStyle/>
          <a:p>
            <a:r>
              <a:rPr lang="en-US" sz="9601" dirty="0">
                <a:solidFill>
                  <a:schemeClr val="tx2">
                    <a:lumMod val="25000"/>
                  </a:schemeClr>
                </a:solidFill>
              </a:rPr>
              <a:t>Identifying Structural Motifs involved in Protein-Protein Interactions using Deep Neural Networks</a:t>
            </a:r>
            <a:endParaRPr lang="en" sz="9601" dirty="0">
              <a:solidFill>
                <a:schemeClr val="tx2">
                  <a:lumMod val="25000"/>
                </a:schemeClr>
              </a:solidFill>
            </a:endParaRPr>
          </a:p>
        </p:txBody>
      </p:sp>
      <p:pic>
        <p:nvPicPr>
          <p:cNvPr id="66" name="Shape 66"/>
          <p:cNvPicPr preferRelativeResize="0"/>
          <p:nvPr/>
        </p:nvPicPr>
        <p:blipFill>
          <a:blip r:embed="rId7">
            <a:alphaModFix/>
          </a:blip>
          <a:stretch>
            <a:fillRect/>
          </a:stretch>
        </p:blipFill>
        <p:spPr>
          <a:xfrm>
            <a:off x="42007308" y="2086085"/>
            <a:ext cx="4315685" cy="4526324"/>
          </a:xfrm>
          <a:prstGeom prst="rect">
            <a:avLst/>
          </a:prstGeom>
          <a:noFill/>
          <a:ln>
            <a:noFill/>
          </a:ln>
        </p:spPr>
      </p:pic>
      <p:pic>
        <p:nvPicPr>
          <p:cNvPr id="68" name="Shape 68"/>
          <p:cNvPicPr preferRelativeResize="0"/>
          <p:nvPr/>
        </p:nvPicPr>
        <p:blipFill>
          <a:blip r:embed="rId8">
            <a:alphaModFix/>
          </a:blip>
          <a:stretch>
            <a:fillRect/>
          </a:stretch>
        </p:blipFill>
        <p:spPr>
          <a:xfrm>
            <a:off x="6473603" y="2433724"/>
            <a:ext cx="2909933" cy="4356597"/>
          </a:xfrm>
          <a:prstGeom prst="rect">
            <a:avLst/>
          </a:prstGeom>
          <a:noFill/>
          <a:ln>
            <a:noFill/>
          </a:ln>
        </p:spPr>
      </p:pic>
      <p:sp>
        <p:nvSpPr>
          <p:cNvPr id="70" name="Shape 70"/>
          <p:cNvSpPr txBox="1"/>
          <p:nvPr/>
        </p:nvSpPr>
        <p:spPr>
          <a:xfrm>
            <a:off x="11910276" y="5021744"/>
            <a:ext cx="27602350" cy="3029592"/>
          </a:xfrm>
          <a:prstGeom prst="rect">
            <a:avLst/>
          </a:prstGeom>
          <a:noFill/>
          <a:ln>
            <a:noFill/>
          </a:ln>
        </p:spPr>
        <p:txBody>
          <a:bodyPr lIns="124487" tIns="124487" rIns="124487" bIns="124487" anchor="t" anchorCtr="0">
            <a:noAutofit/>
          </a:bodyPr>
          <a:lstStyle/>
          <a:p>
            <a:pPr algn="ctr"/>
            <a:r>
              <a:rPr lang="en" sz="6001" dirty="0">
                <a:solidFill>
                  <a:schemeClr val="tx2">
                    <a:lumMod val="25000"/>
                  </a:schemeClr>
                </a:solidFill>
              </a:rPr>
              <a:t>Eli J. Draizen</a:t>
            </a:r>
            <a:r>
              <a:rPr lang="en" sz="6001" baseline="30000" dirty="0">
                <a:solidFill>
                  <a:schemeClr val="tx2">
                    <a:lumMod val="25000"/>
                  </a:schemeClr>
                </a:solidFill>
              </a:rPr>
              <a:t>1,2</a:t>
            </a:r>
            <a:r>
              <a:rPr lang="en" sz="6001" dirty="0">
                <a:solidFill>
                  <a:schemeClr val="tx2">
                    <a:lumMod val="25000"/>
                  </a:schemeClr>
                </a:solidFill>
              </a:rPr>
              <a:t>, </a:t>
            </a:r>
            <a:r>
              <a:rPr lang="en" sz="6001" dirty="0" err="1">
                <a:solidFill>
                  <a:schemeClr val="tx2">
                    <a:lumMod val="25000"/>
                  </a:schemeClr>
                </a:solidFill>
              </a:rPr>
              <a:t>Alexandr</a:t>
            </a:r>
            <a:r>
              <a:rPr lang="en" sz="6001" dirty="0">
                <a:solidFill>
                  <a:schemeClr val="tx2">
                    <a:lumMod val="25000"/>
                  </a:schemeClr>
                </a:solidFill>
              </a:rPr>
              <a:t> Goncearenco</a:t>
            </a:r>
            <a:r>
              <a:rPr lang="en" sz="6001" baseline="30000" dirty="0">
                <a:solidFill>
                  <a:schemeClr val="tx2">
                    <a:lumMod val="25000"/>
                  </a:schemeClr>
                </a:solidFill>
              </a:rPr>
              <a:t>1</a:t>
            </a:r>
            <a:r>
              <a:rPr lang="en" sz="6001" dirty="0">
                <a:solidFill>
                  <a:schemeClr val="tx2">
                    <a:lumMod val="25000"/>
                  </a:schemeClr>
                </a:solidFill>
              </a:rPr>
              <a:t>, Anna R. Panchenko</a:t>
            </a:r>
            <a:r>
              <a:rPr lang="en" sz="6001" baseline="30000" dirty="0">
                <a:solidFill>
                  <a:schemeClr val="tx2">
                    <a:lumMod val="25000"/>
                  </a:schemeClr>
                </a:solidFill>
              </a:rPr>
              <a:t>1</a:t>
            </a:r>
            <a:r>
              <a:rPr lang="en" sz="6001" dirty="0">
                <a:solidFill>
                  <a:schemeClr val="tx2">
                    <a:lumMod val="25000"/>
                  </a:schemeClr>
                </a:solidFill>
              </a:rPr>
              <a:t>, Philip E. Bourne</a:t>
            </a:r>
            <a:r>
              <a:rPr lang="en" sz="6001" baseline="30000" dirty="0">
                <a:solidFill>
                  <a:schemeClr val="tx2">
                    <a:lumMod val="25000"/>
                  </a:schemeClr>
                </a:solidFill>
              </a:rPr>
              <a:t>2</a:t>
            </a:r>
          </a:p>
          <a:p>
            <a:pPr algn="ctr"/>
            <a:endParaRPr sz="4902" baseline="30000" dirty="0">
              <a:solidFill>
                <a:schemeClr val="tx2">
                  <a:lumMod val="25000"/>
                </a:schemeClr>
              </a:solidFill>
            </a:endParaRPr>
          </a:p>
          <a:p>
            <a:pPr algn="ctr"/>
            <a:r>
              <a:rPr lang="en-US" sz="4086" b="1" baseline="30000" dirty="0">
                <a:solidFill>
                  <a:schemeClr val="tx2">
                    <a:lumMod val="25000"/>
                  </a:schemeClr>
                </a:solidFill>
              </a:rPr>
              <a:t>1</a:t>
            </a:r>
            <a:r>
              <a:rPr lang="en" sz="4086" dirty="0">
                <a:solidFill>
                  <a:schemeClr val="tx2">
                    <a:lumMod val="25000"/>
                  </a:schemeClr>
                </a:solidFill>
              </a:rPr>
              <a:t>National Center for Biotechnology Information, National Library of Medicine, NIH, Bethesda,</a:t>
            </a:r>
            <a:r>
              <a:rPr lang="en-US" sz="4086" dirty="0">
                <a:solidFill>
                  <a:schemeClr val="tx2">
                    <a:lumMod val="25000"/>
                  </a:schemeClr>
                </a:solidFill>
              </a:rPr>
              <a:t> </a:t>
            </a:r>
            <a:r>
              <a:rPr lang="en" sz="4086" dirty="0">
                <a:solidFill>
                  <a:schemeClr val="tx2">
                    <a:lumMod val="25000"/>
                  </a:schemeClr>
                </a:solidFill>
              </a:rPr>
              <a:t>MD</a:t>
            </a:r>
            <a:endParaRPr lang="en-US" sz="4086" dirty="0">
              <a:solidFill>
                <a:schemeClr val="tx2">
                  <a:lumMod val="25000"/>
                </a:schemeClr>
              </a:solidFill>
            </a:endParaRPr>
          </a:p>
          <a:p>
            <a:pPr algn="ctr"/>
            <a:r>
              <a:rPr lang="en-US" sz="4086" b="1" baseline="30000" dirty="0">
                <a:solidFill>
                  <a:schemeClr val="tx2">
                    <a:lumMod val="25000"/>
                  </a:schemeClr>
                </a:solidFill>
              </a:rPr>
              <a:t>2</a:t>
            </a:r>
            <a:r>
              <a:rPr lang="en" sz="4086" dirty="0">
                <a:solidFill>
                  <a:schemeClr val="tx2">
                    <a:lumMod val="25000"/>
                  </a:schemeClr>
                </a:solidFill>
              </a:rPr>
              <a:t>Department of Biomedical Engineering, University of Virginia, Charlottesville, VA</a:t>
            </a:r>
          </a:p>
        </p:txBody>
      </p:sp>
      <p:sp>
        <p:nvSpPr>
          <p:cNvPr id="113" name="Shape 113"/>
          <p:cNvSpPr txBox="1"/>
          <p:nvPr/>
        </p:nvSpPr>
        <p:spPr>
          <a:xfrm>
            <a:off x="4950819" y="8975820"/>
            <a:ext cx="13360525" cy="1054265"/>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Background</a:t>
            </a:r>
            <a:endParaRPr lang="en" sz="6536" b="1" dirty="0">
              <a:solidFill>
                <a:srgbClr val="FFFFFF"/>
              </a:solidFill>
              <a:latin typeface="Calibri"/>
              <a:ea typeface="Calibri"/>
              <a:cs typeface="Calibri"/>
              <a:sym typeface="Calibri"/>
            </a:endParaRPr>
          </a:p>
        </p:txBody>
      </p:sp>
      <p:sp>
        <p:nvSpPr>
          <p:cNvPr id="121" name="Shape 121"/>
          <p:cNvSpPr/>
          <p:nvPr/>
        </p:nvSpPr>
        <p:spPr>
          <a:xfrm>
            <a:off x="33113327" y="35605616"/>
            <a:ext cx="13181160" cy="2999171"/>
          </a:xfrm>
          <a:prstGeom prst="roundRect">
            <a:avLst>
              <a:gd name="adj" fmla="val 0"/>
            </a:avLst>
          </a:prstGeom>
          <a:noFill/>
          <a:ln w="76200" cap="flat" cmpd="sng">
            <a:noFill/>
            <a:prstDash val="solid"/>
            <a:round/>
            <a:headEnd type="none" w="med" len="med"/>
            <a:tailEnd type="none" w="med" len="med"/>
          </a:ln>
        </p:spPr>
        <p:txBody>
          <a:bodyPr lIns="124487" tIns="124487" rIns="124487" bIns="124487" anchor="ctr" anchorCtr="0">
            <a:noAutofit/>
          </a:bodyPr>
          <a:lstStyle/>
          <a:p>
            <a:pPr marL="514350" indent="-514350">
              <a:buAutoNum type="arabicPeriod"/>
            </a:pPr>
            <a:r>
              <a:rPr lang="en-US" sz="1800" dirty="0">
                <a:solidFill>
                  <a:schemeClr val="tx2">
                    <a:lumMod val="25000"/>
                  </a:schemeClr>
                </a:solidFill>
              </a:rPr>
              <a:t>Graham, </a:t>
            </a:r>
            <a:r>
              <a:rPr lang="en-US" sz="1800" dirty="0" err="1">
                <a:solidFill>
                  <a:schemeClr val="tx2">
                    <a:lumMod val="25000"/>
                  </a:schemeClr>
                </a:solidFill>
              </a:rPr>
              <a:t>Engelcke</a:t>
            </a:r>
            <a:r>
              <a:rPr lang="en-US" sz="1800" dirty="0">
                <a:solidFill>
                  <a:schemeClr val="tx2">
                    <a:lumMod val="25000"/>
                  </a:schemeClr>
                </a:solidFill>
              </a:rPr>
              <a:t>, </a:t>
            </a:r>
            <a:r>
              <a:rPr lang="en-US" sz="1800" dirty="0" err="1">
                <a:solidFill>
                  <a:schemeClr val="tx2">
                    <a:lumMod val="25000"/>
                  </a:schemeClr>
                </a:solidFill>
              </a:rPr>
              <a:t>Maaten</a:t>
            </a:r>
            <a:r>
              <a:rPr lang="en-US" sz="1800" dirty="0">
                <a:solidFill>
                  <a:schemeClr val="tx2">
                    <a:lumMod val="25000"/>
                  </a:schemeClr>
                </a:solidFill>
              </a:rPr>
              <a:t>. </a:t>
            </a:r>
            <a:r>
              <a:rPr lang="fi-FI" sz="1800" dirty="0">
                <a:solidFill>
                  <a:schemeClr val="tx2">
                    <a:lumMod val="25000"/>
                  </a:schemeClr>
                </a:solidFill>
              </a:rPr>
              <a:t>arXiv:1711.10275</a:t>
            </a:r>
          </a:p>
          <a:p>
            <a:pPr marL="514350" indent="-514350">
              <a:buAutoNum type="arabicPeriod"/>
            </a:pPr>
            <a:r>
              <a:rPr lang="fi-FI" sz="1800" dirty="0" err="1">
                <a:solidFill>
                  <a:schemeClr val="tx2">
                    <a:lumMod val="25000"/>
                  </a:schemeClr>
                </a:solidFill>
              </a:rPr>
              <a:t>Cicek</a:t>
            </a:r>
            <a:r>
              <a:rPr lang="fi-FI" sz="1800" dirty="0">
                <a:solidFill>
                  <a:schemeClr val="tx2">
                    <a:lumMod val="25000"/>
                  </a:schemeClr>
                </a:solidFill>
              </a:rPr>
              <a:t>, </a:t>
            </a:r>
            <a:r>
              <a:rPr lang="fi-FI" sz="1800" dirty="0" err="1">
                <a:solidFill>
                  <a:schemeClr val="tx2">
                    <a:lumMod val="25000"/>
                  </a:schemeClr>
                </a:solidFill>
              </a:rPr>
              <a:t>Abdulkadir</a:t>
            </a:r>
            <a:r>
              <a:rPr lang="fi-FI" sz="1800" dirty="0">
                <a:solidFill>
                  <a:schemeClr val="tx2">
                    <a:lumMod val="25000"/>
                  </a:schemeClr>
                </a:solidFill>
              </a:rPr>
              <a:t>, </a:t>
            </a:r>
            <a:r>
              <a:rPr lang="fi-FI" sz="1800" i="1" dirty="0">
                <a:solidFill>
                  <a:schemeClr val="tx2">
                    <a:lumMod val="25000"/>
                  </a:schemeClr>
                </a:solidFill>
              </a:rPr>
              <a:t>at al</a:t>
            </a:r>
            <a:r>
              <a:rPr lang="fi-FI" sz="1800" dirty="0">
                <a:solidFill>
                  <a:schemeClr val="tx2">
                    <a:lumMod val="25000"/>
                  </a:schemeClr>
                </a:solidFill>
              </a:rPr>
              <a:t>. International Conference on </a:t>
            </a:r>
            <a:r>
              <a:rPr lang="fi-FI" sz="1800" dirty="0" err="1">
                <a:solidFill>
                  <a:schemeClr val="tx2">
                    <a:lumMod val="25000"/>
                  </a:schemeClr>
                </a:solidFill>
              </a:rPr>
              <a:t>Medical</a:t>
            </a:r>
            <a:r>
              <a:rPr lang="fi-FI" sz="1800" dirty="0">
                <a:solidFill>
                  <a:schemeClr val="tx2">
                    <a:lumMod val="25000"/>
                  </a:schemeClr>
                </a:solidFill>
              </a:rPr>
              <a:t> Image Computing and Computer </a:t>
            </a:r>
            <a:r>
              <a:rPr lang="fi-FI" sz="1800" dirty="0" err="1">
                <a:solidFill>
                  <a:schemeClr val="tx2">
                    <a:lumMod val="25000"/>
                  </a:schemeClr>
                </a:solidFill>
              </a:rPr>
              <a:t>Assisted</a:t>
            </a:r>
            <a:r>
              <a:rPr lang="fi-FI" sz="1800" dirty="0">
                <a:solidFill>
                  <a:schemeClr val="tx2">
                    <a:lumMod val="25000"/>
                  </a:schemeClr>
                </a:solidFill>
              </a:rPr>
              <a:t> Intervention, 2016.</a:t>
            </a:r>
          </a:p>
          <a:p>
            <a:pPr marL="514350" indent="-514350">
              <a:buFontTx/>
              <a:buAutoNum type="arabicPeriod"/>
            </a:pPr>
            <a:r>
              <a:rPr lang="fi-FI" sz="1800" dirty="0" err="1">
                <a:solidFill>
                  <a:schemeClr val="tx2">
                    <a:lumMod val="25000"/>
                  </a:schemeClr>
                </a:solidFill>
              </a:rPr>
              <a:t>Goncearenco</a:t>
            </a:r>
            <a:r>
              <a:rPr lang="fi-FI" sz="1800" dirty="0">
                <a:solidFill>
                  <a:schemeClr val="tx2">
                    <a:lumMod val="25000"/>
                  </a:schemeClr>
                </a:solidFill>
              </a:rPr>
              <a:t>, </a:t>
            </a:r>
            <a:r>
              <a:rPr lang="fi-FI" sz="1800" dirty="0" err="1">
                <a:solidFill>
                  <a:schemeClr val="tx2">
                    <a:lumMod val="25000"/>
                  </a:schemeClr>
                </a:solidFill>
              </a:rPr>
              <a:t>Shaytan</a:t>
            </a:r>
            <a:r>
              <a:rPr lang="fi-FI" sz="1800" dirty="0">
                <a:solidFill>
                  <a:schemeClr val="tx2">
                    <a:lumMod val="25000"/>
                  </a:schemeClr>
                </a:solidFill>
              </a:rPr>
              <a:t>, </a:t>
            </a:r>
            <a:r>
              <a:rPr lang="fi-FI" sz="1800" i="1" dirty="0">
                <a:solidFill>
                  <a:schemeClr val="tx2">
                    <a:lumMod val="25000"/>
                  </a:schemeClr>
                </a:solidFill>
              </a:rPr>
              <a:t>et al</a:t>
            </a:r>
            <a:r>
              <a:rPr lang="fi-FI" sz="1800" dirty="0">
                <a:solidFill>
                  <a:schemeClr val="tx2">
                    <a:lumMod val="25000"/>
                  </a:schemeClr>
                </a:solidFill>
              </a:rPr>
              <a:t>. </a:t>
            </a:r>
            <a:r>
              <a:rPr lang="fi-FI" sz="1800" dirty="0" err="1">
                <a:solidFill>
                  <a:schemeClr val="tx2">
                    <a:lumMod val="25000"/>
                  </a:schemeClr>
                </a:solidFill>
              </a:rPr>
              <a:t>Biophysical</a:t>
            </a:r>
            <a:r>
              <a:rPr lang="fi-FI" sz="1800" dirty="0">
                <a:solidFill>
                  <a:schemeClr val="tx2">
                    <a:lumMod val="25000"/>
                  </a:schemeClr>
                </a:solidFill>
              </a:rPr>
              <a:t> J. 2015.</a:t>
            </a:r>
          </a:p>
          <a:p>
            <a:pPr marL="514350" indent="-514350">
              <a:buAutoNum type="arabicPeriod"/>
            </a:pPr>
            <a:r>
              <a:rPr lang="fi-FI" sz="1800" dirty="0" err="1">
                <a:solidFill>
                  <a:schemeClr val="tx2">
                    <a:lumMod val="25000"/>
                  </a:schemeClr>
                </a:solidFill>
              </a:rPr>
              <a:t>Shoemaker</a:t>
            </a:r>
            <a:r>
              <a:rPr lang="fi-FI" sz="1800" dirty="0">
                <a:solidFill>
                  <a:schemeClr val="tx2">
                    <a:lumMod val="25000"/>
                  </a:schemeClr>
                </a:solidFill>
              </a:rPr>
              <a:t>, Zhang, </a:t>
            </a:r>
            <a:r>
              <a:rPr lang="fi-FI" sz="1800" i="1" dirty="0">
                <a:solidFill>
                  <a:schemeClr val="tx2">
                    <a:lumMod val="25000"/>
                  </a:schemeClr>
                </a:solidFill>
              </a:rPr>
              <a:t>et al</a:t>
            </a:r>
            <a:r>
              <a:rPr lang="fi-FI" sz="1800" dirty="0">
                <a:solidFill>
                  <a:schemeClr val="tx2">
                    <a:lumMod val="25000"/>
                  </a:schemeClr>
                </a:solidFill>
              </a:rPr>
              <a:t>. </a:t>
            </a:r>
            <a:r>
              <a:rPr lang="fi-FI" sz="1800" dirty="0" err="1">
                <a:solidFill>
                  <a:schemeClr val="tx2">
                    <a:lumMod val="25000"/>
                  </a:schemeClr>
                </a:solidFill>
              </a:rPr>
              <a:t>Nucleic</a:t>
            </a:r>
            <a:r>
              <a:rPr lang="fi-FI" sz="1800" dirty="0">
                <a:solidFill>
                  <a:schemeClr val="tx2">
                    <a:lumMod val="25000"/>
                  </a:schemeClr>
                </a:solidFill>
              </a:rPr>
              <a:t> Acids Res. 2012.</a:t>
            </a:r>
          </a:p>
          <a:p>
            <a:pPr marL="514350" indent="-514350">
              <a:buAutoNum type="arabicPeriod"/>
            </a:pPr>
            <a:r>
              <a:rPr lang="fi-FI" sz="1800" dirty="0" err="1">
                <a:solidFill>
                  <a:schemeClr val="tx2">
                    <a:lumMod val="25000"/>
                  </a:schemeClr>
                </a:solidFill>
              </a:rPr>
              <a:t>Jiménez</a:t>
            </a:r>
            <a:r>
              <a:rPr lang="fi-FI" sz="1800" dirty="0">
                <a:solidFill>
                  <a:schemeClr val="tx2">
                    <a:lumMod val="25000"/>
                  </a:schemeClr>
                </a:solidFill>
              </a:rPr>
              <a:t>, </a:t>
            </a:r>
            <a:r>
              <a:rPr lang="fi-FI" sz="1800" dirty="0" err="1">
                <a:solidFill>
                  <a:schemeClr val="tx2">
                    <a:lumMod val="25000"/>
                  </a:schemeClr>
                </a:solidFill>
              </a:rPr>
              <a:t>Doerr</a:t>
            </a:r>
            <a:r>
              <a:rPr lang="fi-FI" sz="1800" dirty="0">
                <a:solidFill>
                  <a:schemeClr val="tx2">
                    <a:lumMod val="25000"/>
                  </a:schemeClr>
                </a:solidFill>
              </a:rPr>
              <a:t>, </a:t>
            </a:r>
            <a:r>
              <a:rPr lang="fi-FI" sz="1800" i="1" dirty="0">
                <a:solidFill>
                  <a:schemeClr val="tx2">
                    <a:lumMod val="25000"/>
                  </a:schemeClr>
                </a:solidFill>
              </a:rPr>
              <a:t>et al</a:t>
            </a:r>
            <a:r>
              <a:rPr lang="fi-FI" sz="1800" dirty="0">
                <a:solidFill>
                  <a:schemeClr val="tx2">
                    <a:lumMod val="25000"/>
                  </a:schemeClr>
                </a:solidFill>
              </a:rPr>
              <a:t>. </a:t>
            </a:r>
            <a:r>
              <a:rPr lang="fi-FI" sz="1800" i="1" dirty="0" err="1">
                <a:solidFill>
                  <a:schemeClr val="tx2">
                    <a:lumMod val="25000"/>
                  </a:schemeClr>
                </a:solidFill>
              </a:rPr>
              <a:t>Bioinformatics</a:t>
            </a:r>
            <a:r>
              <a:rPr lang="fi-FI" sz="1800" i="1" dirty="0">
                <a:solidFill>
                  <a:schemeClr val="tx2">
                    <a:lumMod val="25000"/>
                  </a:schemeClr>
                </a:solidFill>
              </a:rPr>
              <a:t>.</a:t>
            </a:r>
            <a:r>
              <a:rPr lang="fi-FI" sz="1800" dirty="0">
                <a:solidFill>
                  <a:schemeClr val="tx2">
                    <a:lumMod val="25000"/>
                  </a:schemeClr>
                </a:solidFill>
              </a:rPr>
              <a:t> 2017. </a:t>
            </a:r>
            <a:r>
              <a:rPr lang="fi-FI" sz="1800" dirty="0" err="1">
                <a:solidFill>
                  <a:schemeClr val="tx2">
                    <a:lumMod val="25000"/>
                  </a:schemeClr>
                </a:solidFill>
              </a:rPr>
              <a:t>doi</a:t>
            </a:r>
            <a:r>
              <a:rPr lang="fi-FI" sz="1800" dirty="0">
                <a:solidFill>
                  <a:schemeClr val="tx2">
                    <a:lumMod val="25000"/>
                  </a:schemeClr>
                </a:solidFill>
              </a:rPr>
              <a:t>: 10.1093/</a:t>
            </a:r>
            <a:r>
              <a:rPr lang="fi-FI" sz="1800" dirty="0" err="1">
                <a:solidFill>
                  <a:schemeClr val="tx2">
                    <a:lumMod val="25000"/>
                  </a:schemeClr>
                </a:solidFill>
              </a:rPr>
              <a:t>bioinformatics</a:t>
            </a:r>
            <a:r>
              <a:rPr lang="fi-FI" sz="1800" dirty="0">
                <a:solidFill>
                  <a:schemeClr val="tx2">
                    <a:lumMod val="25000"/>
                  </a:schemeClr>
                </a:solidFill>
              </a:rPr>
              <a:t>/btx350</a:t>
            </a:r>
          </a:p>
          <a:p>
            <a:pPr marL="514350" indent="-514350">
              <a:buAutoNum type="arabicPeriod"/>
            </a:pPr>
            <a:r>
              <a:rPr lang="fi-FI" sz="1800" dirty="0" err="1">
                <a:solidFill>
                  <a:schemeClr val="tx2">
                    <a:lumMod val="25000"/>
                  </a:schemeClr>
                </a:solidFill>
              </a:rPr>
              <a:t>Torng</a:t>
            </a:r>
            <a:r>
              <a:rPr lang="fi-FI" sz="1800" dirty="0">
                <a:solidFill>
                  <a:schemeClr val="tx2">
                    <a:lumMod val="25000"/>
                  </a:schemeClr>
                </a:solidFill>
              </a:rPr>
              <a:t>, Altman. </a:t>
            </a:r>
            <a:r>
              <a:rPr lang="fi-FI" sz="1800" i="1" dirty="0">
                <a:solidFill>
                  <a:schemeClr val="tx2">
                    <a:lumMod val="25000"/>
                  </a:schemeClr>
                </a:solidFill>
              </a:rPr>
              <a:t>BMC </a:t>
            </a:r>
            <a:r>
              <a:rPr lang="fi-FI" sz="1800" i="1" dirty="0" err="1">
                <a:solidFill>
                  <a:schemeClr val="tx2">
                    <a:lumMod val="25000"/>
                  </a:schemeClr>
                </a:solidFill>
              </a:rPr>
              <a:t>Bioinformatics</a:t>
            </a:r>
            <a:r>
              <a:rPr lang="fi-FI" sz="1800" dirty="0">
                <a:solidFill>
                  <a:schemeClr val="tx2">
                    <a:lumMod val="25000"/>
                  </a:schemeClr>
                </a:solidFill>
              </a:rPr>
              <a:t>. 2017. doi:10.1186/s12859-017-1702-0.</a:t>
            </a:r>
          </a:p>
          <a:p>
            <a:pPr marL="514350" indent="-514350">
              <a:buFontTx/>
              <a:buAutoNum type="arabicPeriod"/>
            </a:pPr>
            <a:r>
              <a:rPr lang="fi-FI" sz="1800" dirty="0">
                <a:solidFill>
                  <a:schemeClr val="tx2">
                    <a:lumMod val="25000"/>
                  </a:schemeClr>
                </a:solidFill>
              </a:rPr>
              <a:t>Amidi, </a:t>
            </a:r>
            <a:r>
              <a:rPr lang="fi-FI" sz="1800" i="1" dirty="0">
                <a:solidFill>
                  <a:schemeClr val="tx2">
                    <a:lumMod val="25000"/>
                  </a:schemeClr>
                </a:solidFill>
              </a:rPr>
              <a:t>et al</a:t>
            </a:r>
            <a:r>
              <a:rPr lang="fi-FI" sz="1800" dirty="0">
                <a:solidFill>
                  <a:schemeClr val="tx2">
                    <a:lumMod val="25000"/>
                  </a:schemeClr>
                </a:solidFill>
              </a:rPr>
              <a:t>. </a:t>
            </a:r>
            <a:r>
              <a:rPr lang="is-IS" sz="1800" dirty="0">
                <a:solidFill>
                  <a:schemeClr val="tx2">
                    <a:lumMod val="25000"/>
                  </a:schemeClr>
                </a:solidFill>
              </a:rPr>
              <a:t>arXiv:1707.06017</a:t>
            </a:r>
          </a:p>
          <a:p>
            <a:pPr marL="514350" indent="-514350">
              <a:buFontTx/>
              <a:buAutoNum type="arabicPeriod"/>
            </a:pPr>
            <a:r>
              <a:rPr lang="is-IS" sz="1800" dirty="0">
                <a:solidFill>
                  <a:schemeClr val="tx2">
                    <a:lumMod val="25000"/>
                  </a:schemeClr>
                </a:solidFill>
              </a:rPr>
              <a:t>Image of segmented dog by </a:t>
            </a:r>
            <a:r>
              <a:rPr lang="en-US" sz="1800" dirty="0"/>
              <a:t>Olivier </a:t>
            </a:r>
            <a:r>
              <a:rPr lang="en-US" sz="1800" dirty="0" err="1"/>
              <a:t>Grisel</a:t>
            </a:r>
            <a:r>
              <a:rPr lang="en-US" sz="1800" dirty="0"/>
              <a:t> and Charles </a:t>
            </a:r>
            <a:r>
              <a:rPr lang="en-US" sz="1800" dirty="0" err="1"/>
              <a:t>Ollion</a:t>
            </a:r>
            <a:r>
              <a:rPr lang="en-US" sz="1800" dirty="0"/>
              <a:t>, available under the CC-By 4.0 license. </a:t>
            </a:r>
            <a:r>
              <a:rPr lang="en-US" sz="1800" dirty="0">
                <a:latin typeface="Arial" charset="0"/>
                <a:hlinkClick r:id="rId9"/>
              </a:rPr>
              <a:t>https://m2dsupsdlclass.github.io/</a:t>
            </a:r>
            <a:endParaRPr lang="en-US" sz="1800" dirty="0">
              <a:latin typeface="Arial" charset="0"/>
            </a:endParaRPr>
          </a:p>
        </p:txBody>
      </p:sp>
      <p:sp>
        <p:nvSpPr>
          <p:cNvPr id="122" name="Shape 122"/>
          <p:cNvSpPr txBox="1"/>
          <p:nvPr/>
        </p:nvSpPr>
        <p:spPr>
          <a:xfrm>
            <a:off x="33113326" y="34666865"/>
            <a:ext cx="13209667" cy="1058312"/>
          </a:xfrm>
          <a:prstGeom prst="rect">
            <a:avLst/>
          </a:prstGeom>
          <a:solidFill>
            <a:srgbClr val="3C78D8"/>
          </a:solidFill>
          <a:ln>
            <a:noFill/>
          </a:ln>
        </p:spPr>
        <p:txBody>
          <a:bodyPr lIns="124487" tIns="124487" rIns="124487" bIns="124487" anchor="ctr" anchorCtr="0">
            <a:noAutofit/>
          </a:bodyPr>
          <a:lstStyle/>
          <a:p>
            <a:pPr algn="ctr"/>
            <a:r>
              <a:rPr lang="en" sz="6536" b="1" dirty="0">
                <a:solidFill>
                  <a:srgbClr val="FFFFFF"/>
                </a:solidFill>
                <a:latin typeface="Calibri"/>
                <a:ea typeface="Calibri"/>
                <a:cs typeface="Calibri"/>
                <a:sym typeface="Calibri"/>
              </a:rPr>
              <a:t>References</a:t>
            </a:r>
          </a:p>
        </p:txBody>
      </p:sp>
      <p:sp>
        <p:nvSpPr>
          <p:cNvPr id="123" name="Shape 123"/>
          <p:cNvSpPr/>
          <p:nvPr/>
        </p:nvSpPr>
        <p:spPr>
          <a:xfrm>
            <a:off x="8830813" y="23236206"/>
            <a:ext cx="901942" cy="715263"/>
          </a:xfrm>
          <a:prstGeom prst="rect">
            <a:avLst/>
          </a:prstGeom>
          <a:solidFill>
            <a:srgbClr val="FFFFFF"/>
          </a:solidFill>
          <a:ln w="9525" cap="flat" cmpd="sng">
            <a:solidFill>
              <a:srgbClr val="FFFFFF"/>
            </a:solidFill>
            <a:prstDash val="solid"/>
            <a:round/>
            <a:headEnd type="none" w="med" len="med"/>
            <a:tailEnd type="none" w="med" len="med"/>
          </a:ln>
        </p:spPr>
        <p:txBody>
          <a:bodyPr lIns="124487" tIns="124487" rIns="124487" bIns="124487" anchor="ctr" anchorCtr="0">
            <a:noAutofit/>
          </a:bodyPr>
          <a:lstStyle/>
          <a:p>
            <a:endParaRPr sz="2209"/>
          </a:p>
        </p:txBody>
      </p:sp>
      <p:sp>
        <p:nvSpPr>
          <p:cNvPr id="184" name="Shape 184"/>
          <p:cNvSpPr txBox="1"/>
          <p:nvPr/>
        </p:nvSpPr>
        <p:spPr>
          <a:xfrm>
            <a:off x="19033460" y="8988848"/>
            <a:ext cx="13357751" cy="1051560"/>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Problem</a:t>
            </a:r>
            <a:endParaRPr lang="en" sz="6536" b="1" dirty="0">
              <a:solidFill>
                <a:srgbClr val="FFFFFF"/>
              </a:solidFill>
              <a:latin typeface="Calibri"/>
              <a:ea typeface="Calibri"/>
              <a:cs typeface="Calibri"/>
              <a:sym typeface="Calibri"/>
            </a:endParaRPr>
          </a:p>
        </p:txBody>
      </p:sp>
      <p:sp>
        <p:nvSpPr>
          <p:cNvPr id="232" name="Shape 232"/>
          <p:cNvSpPr/>
          <p:nvPr/>
        </p:nvSpPr>
        <p:spPr>
          <a:xfrm>
            <a:off x="33146876" y="29597567"/>
            <a:ext cx="13209668" cy="4683100"/>
          </a:xfrm>
          <a:prstGeom prst="rect">
            <a:avLst/>
          </a:prstGeom>
          <a:noFill/>
          <a:ln w="76200" cap="flat" cmpd="sng">
            <a:noFill/>
            <a:prstDash val="solid"/>
            <a:round/>
            <a:headEnd type="none" w="med" len="med"/>
            <a:tailEnd type="none" w="med" len="med"/>
          </a:ln>
        </p:spPr>
        <p:txBody>
          <a:bodyPr lIns="365760" tIns="124487" rIns="365760" bIns="124487" anchor="t" anchorCtr="0">
            <a:noAutofit/>
          </a:bodyPr>
          <a:lstStyle/>
          <a:p>
            <a:pPr indent="-311278"/>
            <a:r>
              <a:rPr lang="en-US" sz="3600" dirty="0">
                <a:solidFill>
                  <a:schemeClr val="tx2">
                    <a:lumMod val="25000"/>
                  </a:schemeClr>
                </a:solidFill>
              </a:rPr>
              <a:t>3DCNNs have been used before on protein structures [5-7], but the use of a Sparse 3D U-net has not been tested before. The results on spheres seem promising and will hopefully be able to distinguish motifs in binding sites. I plan to expand this method by training on clustered interfaces to identify </a:t>
            </a:r>
            <a:r>
              <a:rPr lang="en-US" sz="3600" b="1" dirty="0">
                <a:solidFill>
                  <a:schemeClr val="tx2">
                    <a:lumMod val="25000"/>
                  </a:schemeClr>
                </a:solidFill>
              </a:rPr>
              <a:t>interaction partners</a:t>
            </a:r>
            <a:r>
              <a:rPr lang="en-US" sz="3600" dirty="0">
                <a:solidFill>
                  <a:schemeClr val="tx2">
                    <a:lumMod val="25000"/>
                  </a:schemeClr>
                </a:solidFill>
              </a:rPr>
              <a:t>, incorporate </a:t>
            </a:r>
            <a:r>
              <a:rPr lang="en-US" sz="3600" b="1" dirty="0">
                <a:solidFill>
                  <a:schemeClr val="tx2">
                    <a:lumMod val="25000"/>
                  </a:schemeClr>
                </a:solidFill>
              </a:rPr>
              <a:t>ligand binding sites </a:t>
            </a:r>
            <a:r>
              <a:rPr lang="en-US" sz="3600" dirty="0">
                <a:solidFill>
                  <a:schemeClr val="tx2">
                    <a:lumMod val="25000"/>
                  </a:schemeClr>
                </a:solidFill>
              </a:rPr>
              <a:t>for </a:t>
            </a:r>
            <a:r>
              <a:rPr lang="en-US" sz="3600" b="1" dirty="0">
                <a:solidFill>
                  <a:schemeClr val="tx2">
                    <a:lumMod val="25000"/>
                  </a:schemeClr>
                </a:solidFill>
              </a:rPr>
              <a:t>drug repurposing</a:t>
            </a:r>
            <a:r>
              <a:rPr lang="en-US" sz="3600" dirty="0">
                <a:solidFill>
                  <a:schemeClr val="tx2">
                    <a:lumMod val="25000"/>
                  </a:schemeClr>
                </a:solidFill>
              </a:rPr>
              <a:t>, and identify </a:t>
            </a:r>
            <a:r>
              <a:rPr lang="en-US" sz="3600" b="1" dirty="0">
                <a:solidFill>
                  <a:schemeClr val="tx2">
                    <a:lumMod val="25000"/>
                  </a:schemeClr>
                </a:solidFill>
              </a:rPr>
              <a:t>molecular mimicry </a:t>
            </a:r>
            <a:r>
              <a:rPr lang="en-US" sz="3600" dirty="0">
                <a:solidFill>
                  <a:schemeClr val="tx2">
                    <a:lumMod val="25000"/>
                  </a:schemeClr>
                </a:solidFill>
              </a:rPr>
              <a:t>of pathogenic proteins.</a:t>
            </a:r>
          </a:p>
        </p:txBody>
      </p:sp>
      <p:sp>
        <p:nvSpPr>
          <p:cNvPr id="275" name="Shape 275"/>
          <p:cNvSpPr txBox="1"/>
          <p:nvPr/>
        </p:nvSpPr>
        <p:spPr>
          <a:xfrm>
            <a:off x="33113327" y="8966564"/>
            <a:ext cx="13359384" cy="1051560"/>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Preliminary Results</a:t>
            </a:r>
            <a:endParaRPr lang="en" sz="6536" b="1" dirty="0">
              <a:solidFill>
                <a:srgbClr val="FFFFFF"/>
              </a:solidFill>
              <a:latin typeface="Calibri"/>
              <a:ea typeface="Calibri"/>
              <a:cs typeface="Calibri"/>
              <a:sym typeface="Calibri"/>
            </a:endParaRPr>
          </a:p>
        </p:txBody>
      </p:sp>
      <p:sp>
        <p:nvSpPr>
          <p:cNvPr id="276" name="Shape 276"/>
          <p:cNvSpPr txBox="1"/>
          <p:nvPr/>
        </p:nvSpPr>
        <p:spPr>
          <a:xfrm>
            <a:off x="33113327" y="28483824"/>
            <a:ext cx="13359384" cy="1058312"/>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Conclusions and Future Work</a:t>
            </a:r>
            <a:endParaRPr lang="en" sz="6536" b="1" dirty="0">
              <a:solidFill>
                <a:srgbClr val="FFFFFF"/>
              </a:solidFill>
              <a:latin typeface="Calibri"/>
              <a:ea typeface="Calibri"/>
              <a:cs typeface="Calibri"/>
              <a:sym typeface="Calibri"/>
            </a:endParaRPr>
          </a:p>
        </p:txBody>
      </p:sp>
      <p:sp>
        <p:nvSpPr>
          <p:cNvPr id="293" name="Shape 293"/>
          <p:cNvSpPr txBox="1"/>
          <p:nvPr/>
        </p:nvSpPr>
        <p:spPr>
          <a:xfrm>
            <a:off x="4946904" y="22489097"/>
            <a:ext cx="13359384" cy="1058312"/>
          </a:xfrm>
          <a:prstGeom prst="rect">
            <a:avLst/>
          </a:prstGeom>
          <a:solidFill>
            <a:srgbClr val="3C78D8"/>
          </a:solidFill>
          <a:ln>
            <a:noFill/>
          </a:ln>
        </p:spPr>
        <p:txBody>
          <a:bodyPr lIns="124487" tIns="124487" rIns="124487" bIns="124487" anchor="ctr" anchorCtr="0">
            <a:noAutofit/>
          </a:bodyPr>
          <a:lstStyle/>
          <a:p>
            <a:pPr algn="ctr"/>
            <a:r>
              <a:rPr lang="en-US" sz="6536" b="1" dirty="0">
                <a:solidFill>
                  <a:srgbClr val="FFFFFF"/>
                </a:solidFill>
                <a:latin typeface="Calibri"/>
                <a:ea typeface="Calibri"/>
                <a:cs typeface="Calibri"/>
                <a:sym typeface="Calibri"/>
              </a:rPr>
              <a:t>Data and Preprocessing</a:t>
            </a:r>
            <a:endParaRPr lang="en" sz="6536" b="1" dirty="0">
              <a:solidFill>
                <a:srgbClr val="FFFFFF"/>
              </a:solidFill>
              <a:latin typeface="Calibri"/>
              <a:ea typeface="Calibri"/>
              <a:cs typeface="Calibri"/>
              <a:sym typeface="Calibri"/>
            </a:endParaRPr>
          </a:p>
        </p:txBody>
      </p:sp>
      <p:pic>
        <p:nvPicPr>
          <p:cNvPr id="296" name="Shape 296"/>
          <p:cNvPicPr preferRelativeResize="0"/>
          <p:nvPr/>
        </p:nvPicPr>
        <p:blipFill>
          <a:blip r:embed="rId10">
            <a:alphaModFix/>
          </a:blip>
          <a:stretch>
            <a:fillRect/>
          </a:stretch>
        </p:blipFill>
        <p:spPr>
          <a:xfrm>
            <a:off x="33061575" y="39282818"/>
            <a:ext cx="721251" cy="816021"/>
          </a:xfrm>
          <a:prstGeom prst="rect">
            <a:avLst/>
          </a:prstGeom>
          <a:noFill/>
          <a:ln>
            <a:noFill/>
          </a:ln>
        </p:spPr>
      </p:pic>
      <p:sp>
        <p:nvSpPr>
          <p:cNvPr id="297" name="Shape 297"/>
          <p:cNvSpPr txBox="1"/>
          <p:nvPr/>
        </p:nvSpPr>
        <p:spPr>
          <a:xfrm>
            <a:off x="33716022" y="39433475"/>
            <a:ext cx="1526113" cy="546558"/>
          </a:xfrm>
          <a:prstGeom prst="rect">
            <a:avLst/>
          </a:prstGeom>
          <a:noFill/>
          <a:ln>
            <a:noFill/>
          </a:ln>
        </p:spPr>
        <p:txBody>
          <a:bodyPr lIns="124487" tIns="124487" rIns="124487" bIns="124487" anchor="ctr" anchorCtr="0">
            <a:noAutofit/>
          </a:bodyPr>
          <a:lstStyle/>
          <a:p>
            <a:pPr algn="ctr"/>
            <a:r>
              <a:rPr lang="en" sz="2209" dirty="0" err="1">
                <a:latin typeface="Calibri" charset="0"/>
                <a:ea typeface="Calibri" charset="0"/>
                <a:cs typeface="Calibri" charset="0"/>
              </a:rPr>
              <a:t>EliDraizen</a:t>
            </a:r>
            <a:endParaRPr lang="en" sz="2209" dirty="0">
              <a:latin typeface="Calibri" charset="0"/>
              <a:ea typeface="Calibri" charset="0"/>
              <a:cs typeface="Calibri" charset="0"/>
            </a:endParaRPr>
          </a:p>
        </p:txBody>
      </p:sp>
      <p:pic>
        <p:nvPicPr>
          <p:cNvPr id="298" name="Shape 298"/>
          <p:cNvPicPr preferRelativeResize="0"/>
          <p:nvPr/>
        </p:nvPicPr>
        <p:blipFill>
          <a:blip r:embed="rId11">
            <a:alphaModFix/>
          </a:blip>
          <a:stretch>
            <a:fillRect/>
          </a:stretch>
        </p:blipFill>
        <p:spPr>
          <a:xfrm>
            <a:off x="35896582" y="39472758"/>
            <a:ext cx="567605" cy="557948"/>
          </a:xfrm>
          <a:prstGeom prst="rect">
            <a:avLst/>
          </a:prstGeom>
          <a:noFill/>
          <a:ln>
            <a:noFill/>
          </a:ln>
        </p:spPr>
      </p:pic>
      <p:sp>
        <p:nvSpPr>
          <p:cNvPr id="299" name="Shape 299"/>
          <p:cNvSpPr txBox="1"/>
          <p:nvPr/>
        </p:nvSpPr>
        <p:spPr>
          <a:xfrm>
            <a:off x="36521554" y="39484146"/>
            <a:ext cx="1526113" cy="546558"/>
          </a:xfrm>
          <a:prstGeom prst="rect">
            <a:avLst/>
          </a:prstGeom>
          <a:noFill/>
          <a:ln>
            <a:noFill/>
          </a:ln>
        </p:spPr>
        <p:txBody>
          <a:bodyPr lIns="124487" tIns="124487" rIns="124487" bIns="124487" anchor="ctr" anchorCtr="0">
            <a:noAutofit/>
          </a:bodyPr>
          <a:lstStyle/>
          <a:p>
            <a:r>
              <a:rPr lang="en" sz="2209" dirty="0" err="1">
                <a:latin typeface="Calibri" charset="0"/>
                <a:ea typeface="Calibri" charset="0"/>
                <a:cs typeface="Calibri" charset="0"/>
              </a:rPr>
              <a:t>edraizen</a:t>
            </a:r>
            <a:endParaRPr lang="en" sz="2209" dirty="0">
              <a:latin typeface="Calibri" charset="0"/>
              <a:ea typeface="Calibri" charset="0"/>
              <a:cs typeface="Calibri" charset="0"/>
            </a:endParaRPr>
          </a:p>
        </p:txBody>
      </p:sp>
      <p:sp>
        <p:nvSpPr>
          <p:cNvPr id="300" name="Shape 300"/>
          <p:cNvSpPr/>
          <p:nvPr/>
        </p:nvSpPr>
        <p:spPr>
          <a:xfrm>
            <a:off x="7324662" y="32109551"/>
            <a:ext cx="340271" cy="991402"/>
          </a:xfrm>
          <a:prstGeom prst="rect">
            <a:avLst/>
          </a:prstGeom>
          <a:solidFill>
            <a:srgbClr val="FFFFFF"/>
          </a:solidFill>
          <a:ln w="9525" cap="flat" cmpd="sng">
            <a:solidFill>
              <a:srgbClr val="FFFFFF"/>
            </a:solidFill>
            <a:prstDash val="solid"/>
            <a:round/>
            <a:headEnd type="none" w="med" len="med"/>
            <a:tailEnd type="none" w="med" len="med"/>
          </a:ln>
        </p:spPr>
        <p:txBody>
          <a:bodyPr lIns="124487" tIns="124487" rIns="124487" bIns="124487" anchor="ctr" anchorCtr="0">
            <a:noAutofit/>
          </a:bodyPr>
          <a:lstStyle/>
          <a:p>
            <a:endParaRPr sz="2209"/>
          </a:p>
        </p:txBody>
      </p:sp>
      <p:sp>
        <p:nvSpPr>
          <p:cNvPr id="302" name="Shape 302"/>
          <p:cNvSpPr/>
          <p:nvPr/>
        </p:nvSpPr>
        <p:spPr>
          <a:xfrm>
            <a:off x="33113326" y="38151402"/>
            <a:ext cx="13181160" cy="1324247"/>
          </a:xfrm>
          <a:prstGeom prst="rect">
            <a:avLst/>
          </a:prstGeom>
          <a:noFill/>
          <a:ln w="76200" cap="flat" cmpd="sng">
            <a:noFill/>
            <a:prstDash val="solid"/>
            <a:round/>
            <a:headEnd type="none" w="med" len="med"/>
            <a:tailEnd type="none" w="med" len="med"/>
          </a:ln>
        </p:spPr>
        <p:txBody>
          <a:bodyPr lIns="124487" tIns="124487" rIns="124487" bIns="124487" anchor="ctr" anchorCtr="0">
            <a:noAutofit/>
          </a:bodyPr>
          <a:lstStyle/>
          <a:p>
            <a:r>
              <a:rPr lang="en-US" sz="1800" dirty="0">
                <a:solidFill>
                  <a:schemeClr val="tx2">
                    <a:lumMod val="25000"/>
                  </a:schemeClr>
                </a:solidFill>
                <a:latin typeface="Calibri"/>
                <a:ea typeface="Calibri"/>
                <a:cs typeface="Calibri"/>
                <a:sym typeface="Calibri"/>
              </a:rPr>
              <a:t>We would like to acknowledge Benjamin Graham (Facebook Research), </a:t>
            </a:r>
            <a:r>
              <a:rPr lang="en" sz="1800" dirty="0">
                <a:solidFill>
                  <a:schemeClr val="tx2">
                    <a:lumMod val="25000"/>
                  </a:schemeClr>
                </a:solidFill>
                <a:latin typeface="Calibri"/>
                <a:ea typeface="Calibri"/>
                <a:cs typeface="Calibri"/>
                <a:sym typeface="Calibri"/>
              </a:rPr>
              <a:t>David Landsman</a:t>
            </a:r>
            <a:r>
              <a:rPr lang="en-US" sz="1800" dirty="0">
                <a:solidFill>
                  <a:schemeClr val="tx2">
                    <a:lumMod val="25000"/>
                  </a:schemeClr>
                </a:solidFill>
                <a:latin typeface="Calibri"/>
                <a:ea typeface="Calibri"/>
                <a:cs typeface="Calibri"/>
                <a:sym typeface="Calibri"/>
              </a:rPr>
              <a:t>, </a:t>
            </a:r>
            <a:r>
              <a:rPr lang="en-US" sz="1800" dirty="0" err="1">
                <a:solidFill>
                  <a:schemeClr val="tx2">
                    <a:lumMod val="25000"/>
                  </a:schemeClr>
                </a:solidFill>
                <a:latin typeface="Calibri"/>
                <a:ea typeface="Calibri"/>
                <a:cs typeface="Calibri"/>
                <a:sym typeface="Calibri"/>
              </a:rPr>
              <a:t>Azhar</a:t>
            </a:r>
            <a:r>
              <a:rPr lang="en-US" sz="1800" dirty="0">
                <a:solidFill>
                  <a:schemeClr val="tx2">
                    <a:lumMod val="25000"/>
                  </a:schemeClr>
                </a:solidFill>
                <a:latin typeface="Calibri"/>
                <a:ea typeface="Calibri"/>
                <a:cs typeface="Calibri"/>
                <a:sym typeface="Calibri"/>
              </a:rPr>
              <a:t> </a:t>
            </a:r>
            <a:r>
              <a:rPr lang="en-US" sz="1800" dirty="0" err="1">
                <a:solidFill>
                  <a:schemeClr val="tx2">
                    <a:lumMod val="25000"/>
                  </a:schemeClr>
                </a:solidFill>
                <a:latin typeface="Calibri"/>
                <a:ea typeface="Calibri"/>
                <a:cs typeface="Calibri"/>
                <a:sym typeface="Calibri"/>
              </a:rPr>
              <a:t>Khandekar</a:t>
            </a:r>
            <a:r>
              <a:rPr lang="en-US" sz="1800" dirty="0">
                <a:solidFill>
                  <a:schemeClr val="tx2">
                    <a:lumMod val="25000"/>
                  </a:schemeClr>
                </a:solidFill>
                <a:latin typeface="Calibri"/>
                <a:ea typeface="Calibri"/>
                <a:cs typeface="Calibri"/>
                <a:sym typeface="Calibri"/>
              </a:rPr>
              <a:t>, Anna-Leigh Brown, Nicolas </a:t>
            </a:r>
            <a:r>
              <a:rPr lang="en-US" sz="1800" dirty="0" err="1">
                <a:solidFill>
                  <a:schemeClr val="tx2">
                    <a:lumMod val="25000"/>
                  </a:schemeClr>
                </a:solidFill>
                <a:latin typeface="Calibri"/>
                <a:ea typeface="Calibri"/>
                <a:cs typeface="Calibri"/>
                <a:sym typeface="Calibri"/>
              </a:rPr>
              <a:t>Fiorini</a:t>
            </a:r>
            <a:r>
              <a:rPr lang="en-US" sz="1800" dirty="0">
                <a:solidFill>
                  <a:schemeClr val="tx2">
                    <a:lumMod val="25000"/>
                  </a:schemeClr>
                </a:solidFill>
                <a:latin typeface="Calibri"/>
                <a:ea typeface="Calibri"/>
                <a:cs typeface="Calibri"/>
                <a:sym typeface="Calibri"/>
              </a:rPr>
              <a:t> (NCBI), Zheng Zhao,  Cam Mura, Peter Kasson, and Mohammad Al </a:t>
            </a:r>
            <a:r>
              <a:rPr lang="en-US" sz="1800" dirty="0" err="1">
                <a:solidFill>
                  <a:schemeClr val="tx2">
                    <a:lumMod val="25000"/>
                  </a:schemeClr>
                </a:solidFill>
                <a:latin typeface="Calibri"/>
                <a:ea typeface="Calibri"/>
                <a:cs typeface="Calibri"/>
                <a:sym typeface="Calibri"/>
              </a:rPr>
              <a:t>Boni</a:t>
            </a:r>
            <a:r>
              <a:rPr lang="en-US" sz="1800" dirty="0">
                <a:solidFill>
                  <a:schemeClr val="tx2">
                    <a:lumMod val="25000"/>
                  </a:schemeClr>
                </a:solidFill>
                <a:latin typeface="Calibri"/>
                <a:ea typeface="Calibri"/>
                <a:cs typeface="Calibri"/>
                <a:sym typeface="Calibri"/>
              </a:rPr>
              <a:t> (UVA) for help and useful discussions about this project.</a:t>
            </a:r>
            <a:endParaRPr lang="en" sz="1800" dirty="0">
              <a:solidFill>
                <a:schemeClr val="tx2">
                  <a:lumMod val="25000"/>
                </a:schemeClr>
              </a:solidFill>
              <a:latin typeface="Calibri"/>
              <a:ea typeface="Calibri"/>
              <a:cs typeface="Calibri"/>
              <a:sym typeface="Calibri"/>
            </a:endParaRPr>
          </a:p>
        </p:txBody>
      </p:sp>
      <p:sp>
        <p:nvSpPr>
          <p:cNvPr id="46" name="Rectangle 45"/>
          <p:cNvSpPr/>
          <p:nvPr/>
        </p:nvSpPr>
        <p:spPr>
          <a:xfrm flipH="1">
            <a:off x="19869118" y="27379877"/>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Rectangle 556"/>
          <p:cNvSpPr/>
          <p:nvPr/>
        </p:nvSpPr>
        <p:spPr>
          <a:xfrm flipH="1">
            <a:off x="20431038" y="27379877"/>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Rectangle 557"/>
          <p:cNvSpPr/>
          <p:nvPr/>
        </p:nvSpPr>
        <p:spPr>
          <a:xfrm flipH="1">
            <a:off x="20996020" y="27379877"/>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p:nvPr/>
        </p:nvCxnSpPr>
        <p:spPr>
          <a:xfrm>
            <a:off x="21131488" y="28150612"/>
            <a:ext cx="0" cy="327675"/>
          </a:xfrm>
          <a:prstGeom prst="straightConnector1">
            <a:avLst/>
          </a:prstGeom>
          <a:ln w="38100">
            <a:solidFill>
              <a:srgbClr val="F72E00"/>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p:cNvCxnSpPr/>
          <p:nvPr/>
        </p:nvCxnSpPr>
        <p:spPr>
          <a:xfrm>
            <a:off x="20126157" y="27820674"/>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Straight Arrow Connector 584"/>
          <p:cNvCxnSpPr/>
          <p:nvPr/>
        </p:nvCxnSpPr>
        <p:spPr>
          <a:xfrm>
            <a:off x="20688077" y="27820674"/>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1" name="Rectangle 590"/>
          <p:cNvSpPr/>
          <p:nvPr/>
        </p:nvSpPr>
        <p:spPr>
          <a:xfrm flipH="1">
            <a:off x="20996020" y="28470884"/>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Rectangle 591"/>
          <p:cNvSpPr/>
          <p:nvPr/>
        </p:nvSpPr>
        <p:spPr>
          <a:xfrm flipH="1">
            <a:off x="21557940" y="28470884"/>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Rectangle 592"/>
          <p:cNvSpPr/>
          <p:nvPr/>
        </p:nvSpPr>
        <p:spPr>
          <a:xfrm flipH="1">
            <a:off x="22122922" y="28470884"/>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4" name="Straight Arrow Connector 593"/>
          <p:cNvCxnSpPr/>
          <p:nvPr/>
        </p:nvCxnSpPr>
        <p:spPr>
          <a:xfrm>
            <a:off x="21253059" y="28911681"/>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p:cNvCxnSpPr/>
          <p:nvPr/>
        </p:nvCxnSpPr>
        <p:spPr>
          <a:xfrm>
            <a:off x="21814979" y="28911681"/>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6" name="Rectangle 595"/>
          <p:cNvSpPr/>
          <p:nvPr/>
        </p:nvSpPr>
        <p:spPr>
          <a:xfrm flipH="1">
            <a:off x="22122922" y="29561891"/>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p:cNvSpPr/>
          <p:nvPr/>
        </p:nvSpPr>
        <p:spPr>
          <a:xfrm flipH="1">
            <a:off x="22684842" y="29561891"/>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Rectangle 597"/>
          <p:cNvSpPr/>
          <p:nvPr/>
        </p:nvSpPr>
        <p:spPr>
          <a:xfrm flipH="1">
            <a:off x="23249824" y="29561891"/>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9" name="Straight Arrow Connector 598"/>
          <p:cNvCxnSpPr/>
          <p:nvPr/>
        </p:nvCxnSpPr>
        <p:spPr>
          <a:xfrm>
            <a:off x="22379961" y="30002688"/>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p:cNvCxnSpPr/>
          <p:nvPr/>
        </p:nvCxnSpPr>
        <p:spPr>
          <a:xfrm>
            <a:off x="22941881" y="29943557"/>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Straight Arrow Connector 600"/>
          <p:cNvCxnSpPr/>
          <p:nvPr/>
        </p:nvCxnSpPr>
        <p:spPr>
          <a:xfrm>
            <a:off x="22264255" y="29234216"/>
            <a:ext cx="0" cy="327675"/>
          </a:xfrm>
          <a:prstGeom prst="straightConnector1">
            <a:avLst/>
          </a:prstGeom>
          <a:ln w="38100">
            <a:solidFill>
              <a:srgbClr val="F72E00"/>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p:cNvCxnSpPr/>
          <p:nvPr/>
        </p:nvCxnSpPr>
        <p:spPr>
          <a:xfrm>
            <a:off x="23372439" y="30325223"/>
            <a:ext cx="0" cy="327675"/>
          </a:xfrm>
          <a:prstGeom prst="straightConnector1">
            <a:avLst/>
          </a:prstGeom>
          <a:ln w="38100">
            <a:solidFill>
              <a:srgbClr val="F72E00"/>
            </a:solidFill>
            <a:tailEnd type="triangle"/>
          </a:ln>
        </p:spPr>
        <p:style>
          <a:lnRef idx="1">
            <a:schemeClr val="accent1"/>
          </a:lnRef>
          <a:fillRef idx="0">
            <a:schemeClr val="accent1"/>
          </a:fillRef>
          <a:effectRef idx="0">
            <a:schemeClr val="accent1"/>
          </a:effectRef>
          <a:fontRef idx="minor">
            <a:schemeClr val="tx1"/>
          </a:fontRef>
        </p:style>
      </p:cxnSp>
      <p:sp>
        <p:nvSpPr>
          <p:cNvPr id="603" name="Rectangle 602"/>
          <p:cNvSpPr/>
          <p:nvPr/>
        </p:nvSpPr>
        <p:spPr>
          <a:xfrm flipH="1">
            <a:off x="23250306" y="30660368"/>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Rectangle 603"/>
          <p:cNvSpPr/>
          <p:nvPr/>
        </p:nvSpPr>
        <p:spPr>
          <a:xfrm flipH="1">
            <a:off x="23812226" y="30660368"/>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Rectangle 604"/>
          <p:cNvSpPr/>
          <p:nvPr/>
        </p:nvSpPr>
        <p:spPr>
          <a:xfrm flipH="1">
            <a:off x="24377208" y="30660368"/>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6" name="Straight Arrow Connector 605"/>
          <p:cNvCxnSpPr/>
          <p:nvPr/>
        </p:nvCxnSpPr>
        <p:spPr>
          <a:xfrm>
            <a:off x="23507345" y="31042034"/>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p:nvPr/>
        </p:nvCxnSpPr>
        <p:spPr>
          <a:xfrm>
            <a:off x="24069265" y="31042034"/>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p:cNvCxnSpPr>
            <a:stCxn id="605" idx="0"/>
          </p:cNvCxnSpPr>
          <p:nvPr/>
        </p:nvCxnSpPr>
        <p:spPr>
          <a:xfrm flipV="1">
            <a:off x="24505727" y="30325223"/>
            <a:ext cx="1499" cy="335145"/>
          </a:xfrm>
          <a:prstGeom prst="straightConnector1">
            <a:avLst/>
          </a:prstGeom>
          <a:ln w="38100">
            <a:solidFill>
              <a:srgbClr val="249C16"/>
            </a:solidFill>
            <a:tailEnd type="triangle"/>
          </a:ln>
        </p:spPr>
        <p:style>
          <a:lnRef idx="1">
            <a:schemeClr val="accent1"/>
          </a:lnRef>
          <a:fillRef idx="0">
            <a:schemeClr val="accent1"/>
          </a:fillRef>
          <a:effectRef idx="0">
            <a:schemeClr val="accent1"/>
          </a:effectRef>
          <a:fontRef idx="minor">
            <a:schemeClr val="tx1"/>
          </a:fontRef>
        </p:style>
      </p:cxnSp>
      <p:sp>
        <p:nvSpPr>
          <p:cNvPr id="611" name="Rectangle 610"/>
          <p:cNvSpPr/>
          <p:nvPr/>
        </p:nvSpPr>
        <p:spPr>
          <a:xfrm flipH="1">
            <a:off x="24379646" y="29558190"/>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p:cNvSpPr/>
          <p:nvPr/>
        </p:nvSpPr>
        <p:spPr>
          <a:xfrm flipH="1">
            <a:off x="24941566" y="29558190"/>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p:cNvSpPr/>
          <p:nvPr/>
        </p:nvSpPr>
        <p:spPr>
          <a:xfrm flipH="1">
            <a:off x="25506548" y="29558190"/>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4" name="Straight Arrow Connector 613"/>
          <p:cNvCxnSpPr/>
          <p:nvPr/>
        </p:nvCxnSpPr>
        <p:spPr>
          <a:xfrm>
            <a:off x="24636685" y="29939856"/>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5" name="Straight Arrow Connector 614"/>
          <p:cNvCxnSpPr/>
          <p:nvPr/>
        </p:nvCxnSpPr>
        <p:spPr>
          <a:xfrm>
            <a:off x="25198605" y="29939856"/>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6" name="Straight Arrow Connector 615"/>
          <p:cNvCxnSpPr>
            <a:stCxn id="613" idx="0"/>
          </p:cNvCxnSpPr>
          <p:nvPr/>
        </p:nvCxnSpPr>
        <p:spPr>
          <a:xfrm flipH="1" flipV="1">
            <a:off x="25631067" y="29237918"/>
            <a:ext cx="4000" cy="320272"/>
          </a:xfrm>
          <a:prstGeom prst="straightConnector1">
            <a:avLst/>
          </a:prstGeom>
          <a:ln w="38100">
            <a:solidFill>
              <a:srgbClr val="249C16"/>
            </a:solidFill>
            <a:tailEnd type="triangle"/>
          </a:ln>
        </p:spPr>
        <p:style>
          <a:lnRef idx="1">
            <a:schemeClr val="accent1"/>
          </a:lnRef>
          <a:fillRef idx="0">
            <a:schemeClr val="accent1"/>
          </a:fillRef>
          <a:effectRef idx="0">
            <a:schemeClr val="accent1"/>
          </a:effectRef>
          <a:fontRef idx="minor">
            <a:schemeClr val="tx1"/>
          </a:fontRef>
        </p:style>
      </p:cxnSp>
      <p:sp>
        <p:nvSpPr>
          <p:cNvPr id="617" name="Rectangle 616"/>
          <p:cNvSpPr/>
          <p:nvPr/>
        </p:nvSpPr>
        <p:spPr>
          <a:xfrm flipH="1">
            <a:off x="25508874" y="28476729"/>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Rectangle 617"/>
          <p:cNvSpPr/>
          <p:nvPr/>
        </p:nvSpPr>
        <p:spPr>
          <a:xfrm flipH="1">
            <a:off x="26070794" y="28476729"/>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p:cNvSpPr/>
          <p:nvPr/>
        </p:nvSpPr>
        <p:spPr>
          <a:xfrm flipH="1">
            <a:off x="26635776" y="28476729"/>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0" name="Straight Arrow Connector 619"/>
          <p:cNvCxnSpPr/>
          <p:nvPr/>
        </p:nvCxnSpPr>
        <p:spPr>
          <a:xfrm>
            <a:off x="25765913" y="28858395"/>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p:cNvCxnSpPr/>
          <p:nvPr/>
        </p:nvCxnSpPr>
        <p:spPr>
          <a:xfrm>
            <a:off x="26327833" y="28858395"/>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4" name="Straight Arrow Connector 623"/>
          <p:cNvCxnSpPr/>
          <p:nvPr/>
        </p:nvCxnSpPr>
        <p:spPr>
          <a:xfrm flipH="1" flipV="1">
            <a:off x="26761031" y="28150612"/>
            <a:ext cx="4000" cy="320272"/>
          </a:xfrm>
          <a:prstGeom prst="straightConnector1">
            <a:avLst/>
          </a:prstGeom>
          <a:ln w="38100">
            <a:solidFill>
              <a:srgbClr val="249C16"/>
            </a:solidFill>
            <a:tailEnd type="triangle"/>
          </a:ln>
        </p:spPr>
        <p:style>
          <a:lnRef idx="1">
            <a:schemeClr val="accent1"/>
          </a:lnRef>
          <a:fillRef idx="0">
            <a:schemeClr val="accent1"/>
          </a:fillRef>
          <a:effectRef idx="0">
            <a:schemeClr val="accent1"/>
          </a:effectRef>
          <a:fontRef idx="minor">
            <a:schemeClr val="tx1"/>
          </a:fontRef>
        </p:style>
      </p:cxnSp>
      <p:sp>
        <p:nvSpPr>
          <p:cNvPr id="625" name="Rectangle 624"/>
          <p:cNvSpPr/>
          <p:nvPr/>
        </p:nvSpPr>
        <p:spPr>
          <a:xfrm flipH="1">
            <a:off x="26638838" y="27389423"/>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Rectangle 625"/>
          <p:cNvSpPr/>
          <p:nvPr/>
        </p:nvSpPr>
        <p:spPr>
          <a:xfrm flipH="1">
            <a:off x="27200758" y="27389423"/>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Rectangle 626"/>
          <p:cNvSpPr/>
          <p:nvPr/>
        </p:nvSpPr>
        <p:spPr>
          <a:xfrm flipH="1">
            <a:off x="27765740" y="27389423"/>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8" name="Straight Arrow Connector 627"/>
          <p:cNvCxnSpPr/>
          <p:nvPr/>
        </p:nvCxnSpPr>
        <p:spPr>
          <a:xfrm>
            <a:off x="26895877" y="27771089"/>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p:cNvCxnSpPr/>
          <p:nvPr/>
        </p:nvCxnSpPr>
        <p:spPr>
          <a:xfrm>
            <a:off x="27457797" y="27771089"/>
            <a:ext cx="30794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30" name="Rectangle 629"/>
          <p:cNvSpPr/>
          <p:nvPr/>
        </p:nvSpPr>
        <p:spPr>
          <a:xfrm flipH="1">
            <a:off x="28338009" y="27389423"/>
            <a:ext cx="257039" cy="7633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1" name="Straight Arrow Connector 630"/>
          <p:cNvCxnSpPr/>
          <p:nvPr/>
        </p:nvCxnSpPr>
        <p:spPr>
          <a:xfrm>
            <a:off x="28030066" y="27771089"/>
            <a:ext cx="30794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p:cNvCxnSpPr>
            <a:stCxn id="558" idx="1"/>
            <a:endCxn id="625" idx="3"/>
          </p:cNvCxnSpPr>
          <p:nvPr/>
        </p:nvCxnSpPr>
        <p:spPr>
          <a:xfrm>
            <a:off x="21253059" y="27761543"/>
            <a:ext cx="5385779" cy="9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p:cNvCxnSpPr>
            <a:stCxn id="593" idx="1"/>
            <a:endCxn id="617" idx="3"/>
          </p:cNvCxnSpPr>
          <p:nvPr/>
        </p:nvCxnSpPr>
        <p:spPr>
          <a:xfrm>
            <a:off x="22379961" y="28852550"/>
            <a:ext cx="3128913" cy="58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p:cNvCxnSpPr>
            <a:stCxn id="598" idx="1"/>
            <a:endCxn id="611" idx="3"/>
          </p:cNvCxnSpPr>
          <p:nvPr/>
        </p:nvCxnSpPr>
        <p:spPr>
          <a:xfrm flipV="1">
            <a:off x="23506863" y="29939856"/>
            <a:ext cx="872783" cy="3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0" name="Straight Arrow Connector 639"/>
          <p:cNvCxnSpPr/>
          <p:nvPr/>
        </p:nvCxnSpPr>
        <p:spPr>
          <a:xfrm>
            <a:off x="29175450" y="27450988"/>
            <a:ext cx="30488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1" name="Straight Arrow Connector 640"/>
          <p:cNvCxnSpPr/>
          <p:nvPr/>
        </p:nvCxnSpPr>
        <p:spPr>
          <a:xfrm>
            <a:off x="29307193" y="28075968"/>
            <a:ext cx="0" cy="327675"/>
          </a:xfrm>
          <a:prstGeom prst="straightConnector1">
            <a:avLst/>
          </a:prstGeom>
          <a:ln w="38100">
            <a:solidFill>
              <a:srgbClr val="F72E00"/>
            </a:solidFill>
            <a:tailEnd type="triangle"/>
          </a:ln>
        </p:spPr>
        <p:style>
          <a:lnRef idx="1">
            <a:schemeClr val="accent1"/>
          </a:lnRef>
          <a:fillRef idx="0">
            <a:schemeClr val="accent1"/>
          </a:fillRef>
          <a:effectRef idx="0">
            <a:schemeClr val="accent1"/>
          </a:effectRef>
          <a:fontRef idx="minor">
            <a:schemeClr val="tx1"/>
          </a:fontRef>
        </p:style>
      </p:cxnSp>
      <p:cxnSp>
        <p:nvCxnSpPr>
          <p:cNvPr id="642" name="Straight Arrow Connector 641"/>
          <p:cNvCxnSpPr/>
          <p:nvPr/>
        </p:nvCxnSpPr>
        <p:spPr>
          <a:xfrm flipV="1">
            <a:off x="29307193" y="28713876"/>
            <a:ext cx="1499" cy="335145"/>
          </a:xfrm>
          <a:prstGeom prst="straightConnector1">
            <a:avLst/>
          </a:prstGeom>
          <a:ln w="38100">
            <a:solidFill>
              <a:srgbClr val="249C16"/>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Straight Arrow Connector 642"/>
          <p:cNvCxnSpPr/>
          <p:nvPr/>
        </p:nvCxnSpPr>
        <p:spPr>
          <a:xfrm>
            <a:off x="29154755" y="29384290"/>
            <a:ext cx="307943"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Straight Arrow Connector 643"/>
          <p:cNvCxnSpPr/>
          <p:nvPr/>
        </p:nvCxnSpPr>
        <p:spPr>
          <a:xfrm>
            <a:off x="29154755" y="30032317"/>
            <a:ext cx="3079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29729360" y="27289557"/>
            <a:ext cx="2674489" cy="591572"/>
          </a:xfrm>
          <a:prstGeom prst="rect">
            <a:avLst/>
          </a:prstGeom>
          <a:noFill/>
        </p:spPr>
        <p:txBody>
          <a:bodyPr wrap="square" rtlCol="0">
            <a:spAutoFit/>
          </a:bodyPr>
          <a:lstStyle/>
          <a:p>
            <a:r>
              <a:rPr lang="en-US" dirty="0"/>
              <a:t>Sparse Convolution (3</a:t>
            </a:r>
            <a:r>
              <a:rPr lang="en-US" baseline="30000" dirty="0"/>
              <a:t>3</a:t>
            </a:r>
            <a:r>
              <a:rPr lang="en-US" dirty="0"/>
              <a:t>) +</a:t>
            </a:r>
          </a:p>
          <a:p>
            <a:r>
              <a:rPr lang="en-US" dirty="0"/>
              <a:t>Batch Norm and </a:t>
            </a:r>
            <a:r>
              <a:rPr lang="en-US" dirty="0" err="1"/>
              <a:t>ReLu</a:t>
            </a:r>
            <a:endParaRPr lang="en-US" dirty="0"/>
          </a:p>
        </p:txBody>
      </p:sp>
      <p:sp>
        <p:nvSpPr>
          <p:cNvPr id="645" name="TextBox 644"/>
          <p:cNvSpPr txBox="1"/>
          <p:nvPr/>
        </p:nvSpPr>
        <p:spPr>
          <a:xfrm>
            <a:off x="29729360" y="28002438"/>
            <a:ext cx="2715358" cy="591572"/>
          </a:xfrm>
          <a:prstGeom prst="rect">
            <a:avLst/>
          </a:prstGeom>
          <a:noFill/>
        </p:spPr>
        <p:txBody>
          <a:bodyPr wrap="square" rtlCol="0">
            <a:spAutoFit/>
          </a:bodyPr>
          <a:lstStyle/>
          <a:p>
            <a:r>
              <a:rPr lang="en-US" dirty="0" err="1"/>
              <a:t>MaxPool</a:t>
            </a:r>
            <a:r>
              <a:rPr lang="en-US" dirty="0"/>
              <a:t> (2</a:t>
            </a:r>
            <a:r>
              <a:rPr lang="en-US" baseline="30000" dirty="0"/>
              <a:t>3</a:t>
            </a:r>
            <a:r>
              <a:rPr lang="en-US" dirty="0"/>
              <a:t>) or Convolution (2</a:t>
            </a:r>
            <a:r>
              <a:rPr lang="en-US" baseline="30000" dirty="0"/>
              <a:t>3</a:t>
            </a:r>
            <a:r>
              <a:rPr lang="en-US" dirty="0"/>
              <a:t>, stride 2)</a:t>
            </a:r>
          </a:p>
        </p:txBody>
      </p:sp>
      <p:sp>
        <p:nvSpPr>
          <p:cNvPr id="646" name="TextBox 645"/>
          <p:cNvSpPr txBox="1"/>
          <p:nvPr/>
        </p:nvSpPr>
        <p:spPr>
          <a:xfrm>
            <a:off x="29708664" y="28733974"/>
            <a:ext cx="2321300" cy="341953"/>
          </a:xfrm>
          <a:prstGeom prst="rect">
            <a:avLst/>
          </a:prstGeom>
          <a:noFill/>
        </p:spPr>
        <p:txBody>
          <a:bodyPr wrap="square" rtlCol="0">
            <a:spAutoFit/>
          </a:bodyPr>
          <a:lstStyle/>
          <a:p>
            <a:r>
              <a:rPr lang="en-US" dirty="0"/>
              <a:t>Deconvolution (2</a:t>
            </a:r>
            <a:r>
              <a:rPr lang="en-US" baseline="30000" dirty="0"/>
              <a:t>3</a:t>
            </a:r>
            <a:r>
              <a:rPr lang="en-US" dirty="0"/>
              <a:t>)</a:t>
            </a:r>
          </a:p>
        </p:txBody>
      </p:sp>
      <p:sp>
        <p:nvSpPr>
          <p:cNvPr id="647" name="TextBox 646"/>
          <p:cNvSpPr txBox="1"/>
          <p:nvPr/>
        </p:nvSpPr>
        <p:spPr>
          <a:xfrm>
            <a:off x="29708664" y="29196813"/>
            <a:ext cx="2259323" cy="591572"/>
          </a:xfrm>
          <a:prstGeom prst="rect">
            <a:avLst/>
          </a:prstGeom>
          <a:noFill/>
        </p:spPr>
        <p:txBody>
          <a:bodyPr wrap="square" rtlCol="0">
            <a:spAutoFit/>
          </a:bodyPr>
          <a:lstStyle/>
          <a:p>
            <a:r>
              <a:rPr lang="en-US" dirty="0"/>
              <a:t>Convolution (1</a:t>
            </a:r>
            <a:r>
              <a:rPr lang="en-US" baseline="30000" dirty="0"/>
              <a:t>3</a:t>
            </a:r>
            <a:r>
              <a:rPr lang="en-US" dirty="0"/>
              <a:t>) + </a:t>
            </a:r>
            <a:r>
              <a:rPr lang="en-US" dirty="0" err="1"/>
              <a:t>Softmax</a:t>
            </a:r>
            <a:r>
              <a:rPr lang="en-US" dirty="0"/>
              <a:t> Activation </a:t>
            </a:r>
          </a:p>
        </p:txBody>
      </p:sp>
      <p:sp>
        <p:nvSpPr>
          <p:cNvPr id="648" name="TextBox 647"/>
          <p:cNvSpPr txBox="1"/>
          <p:nvPr/>
        </p:nvSpPr>
        <p:spPr>
          <a:xfrm>
            <a:off x="29708663" y="29862740"/>
            <a:ext cx="2013359" cy="341953"/>
          </a:xfrm>
          <a:prstGeom prst="rect">
            <a:avLst/>
          </a:prstGeom>
          <a:noFill/>
        </p:spPr>
        <p:txBody>
          <a:bodyPr wrap="square" rtlCol="0">
            <a:spAutoFit/>
          </a:bodyPr>
          <a:lstStyle/>
          <a:p>
            <a:r>
              <a:rPr lang="en-US"/>
              <a:t>Skip Connection</a:t>
            </a:r>
            <a:endParaRPr lang="en-US" dirty="0"/>
          </a:p>
        </p:txBody>
      </p:sp>
      <p:sp>
        <p:nvSpPr>
          <p:cNvPr id="649" name="Rectangle 648"/>
          <p:cNvSpPr/>
          <p:nvPr/>
        </p:nvSpPr>
        <p:spPr>
          <a:xfrm flipH="1">
            <a:off x="29178673" y="30352660"/>
            <a:ext cx="280963" cy="3419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TextBox 649"/>
          <p:cNvSpPr txBox="1"/>
          <p:nvPr/>
        </p:nvSpPr>
        <p:spPr>
          <a:xfrm>
            <a:off x="29708663" y="30352660"/>
            <a:ext cx="2013359" cy="341953"/>
          </a:xfrm>
          <a:prstGeom prst="rect">
            <a:avLst/>
          </a:prstGeom>
          <a:noFill/>
        </p:spPr>
        <p:txBody>
          <a:bodyPr wrap="square" rtlCol="0">
            <a:spAutoFit/>
          </a:bodyPr>
          <a:lstStyle/>
          <a:p>
            <a:r>
              <a:rPr lang="en-US" dirty="0"/>
              <a:t>Sparse 3D Volume</a:t>
            </a:r>
          </a:p>
        </p:txBody>
      </p:sp>
      <p:sp>
        <p:nvSpPr>
          <p:cNvPr id="2" name="TextBox 1"/>
          <p:cNvSpPr txBox="1"/>
          <p:nvPr/>
        </p:nvSpPr>
        <p:spPr>
          <a:xfrm>
            <a:off x="18738393" y="31329526"/>
            <a:ext cx="13533534" cy="4755148"/>
          </a:xfrm>
          <a:prstGeom prst="rect">
            <a:avLst/>
          </a:prstGeom>
          <a:noFill/>
        </p:spPr>
        <p:txBody>
          <a:bodyPr wrap="square" lIns="365760" tIns="274320" rIns="365760" rtlCol="0">
            <a:spAutoFit/>
          </a:bodyPr>
          <a:lstStyle/>
          <a:p>
            <a:r>
              <a:rPr lang="en-US" sz="3600" b="1" dirty="0">
                <a:solidFill>
                  <a:schemeClr val="tx2">
                    <a:lumMod val="25000"/>
                  </a:schemeClr>
                </a:solidFill>
              </a:rPr>
              <a:t>A Sparse 3D U-net outputs voxel-level predictions for sparse 3D volumes. </a:t>
            </a:r>
            <a:r>
              <a:rPr lang="en-US" sz="3600" dirty="0">
                <a:solidFill>
                  <a:schemeClr val="tx2">
                    <a:lumMod val="25000"/>
                  </a:schemeClr>
                </a:solidFill>
              </a:rPr>
              <a:t>Sparse representations allow for  larger batch sizes and feature vectors on a single GPU without running out of memory. The model is trained using </a:t>
            </a:r>
            <a:r>
              <a:rPr lang="en-US" sz="3600" b="1" dirty="0">
                <a:solidFill>
                  <a:schemeClr val="tx2">
                    <a:lumMod val="25000"/>
                  </a:schemeClr>
                </a:solidFill>
              </a:rPr>
              <a:t>Cross Entropy Loss </a:t>
            </a:r>
            <a:r>
              <a:rPr lang="en-US" sz="3600" dirty="0">
                <a:solidFill>
                  <a:schemeClr val="tx2">
                    <a:lumMod val="25000"/>
                  </a:schemeClr>
                </a:solidFill>
              </a:rPr>
              <a:t>and </a:t>
            </a:r>
            <a:r>
              <a:rPr lang="en-US" sz="3600" b="1" dirty="0">
                <a:solidFill>
                  <a:schemeClr val="tx2">
                    <a:lumMod val="25000"/>
                  </a:schemeClr>
                </a:solidFill>
              </a:rPr>
              <a:t>Stochastic Gradient Descent with </a:t>
            </a:r>
            <a:r>
              <a:rPr lang="en-US" sz="3600" b="1" dirty="0" err="1">
                <a:solidFill>
                  <a:schemeClr val="tx2">
                    <a:lumMod val="25000"/>
                  </a:schemeClr>
                </a:solidFill>
              </a:rPr>
              <a:t>Nesterov</a:t>
            </a:r>
            <a:r>
              <a:rPr lang="en-US" sz="3600" dirty="0">
                <a:solidFill>
                  <a:schemeClr val="tx2">
                    <a:lumMod val="25000"/>
                  </a:schemeClr>
                </a:solidFill>
              </a:rPr>
              <a:t>. A </a:t>
            </a:r>
            <a:r>
              <a:rPr lang="en-US" sz="3600" b="1" dirty="0">
                <a:solidFill>
                  <a:schemeClr val="tx2">
                    <a:lumMod val="25000"/>
                  </a:schemeClr>
                </a:solidFill>
              </a:rPr>
              <a:t>weighted</a:t>
            </a:r>
            <a:r>
              <a:rPr lang="en-US" sz="3600" dirty="0">
                <a:solidFill>
                  <a:schemeClr val="tx2">
                    <a:lumMod val="25000"/>
                  </a:schemeClr>
                </a:solidFill>
              </a:rPr>
              <a:t> </a:t>
            </a:r>
            <a:r>
              <a:rPr lang="en-US" sz="3600" b="1" dirty="0">
                <a:solidFill>
                  <a:schemeClr val="tx2">
                    <a:lumMod val="25000"/>
                  </a:schemeClr>
                </a:solidFill>
              </a:rPr>
              <a:t>Dice score </a:t>
            </a:r>
            <a:r>
              <a:rPr lang="en-US" sz="3600" dirty="0">
                <a:solidFill>
                  <a:schemeClr val="tx2">
                    <a:lumMod val="25000"/>
                  </a:schemeClr>
                </a:solidFill>
              </a:rPr>
              <a:t>is used </a:t>
            </a:r>
            <a:r>
              <a:rPr lang="en-US" sz="3600" dirty="0" err="1">
                <a:solidFill>
                  <a:schemeClr val="tx2">
                    <a:lumMod val="25000"/>
                  </a:schemeClr>
                </a:solidFill>
              </a:rPr>
              <a:t>ro</a:t>
            </a:r>
            <a:r>
              <a:rPr lang="en-US" sz="3600" dirty="0">
                <a:solidFill>
                  <a:schemeClr val="tx2">
                    <a:lumMod val="25000"/>
                  </a:schemeClr>
                </a:solidFill>
              </a:rPr>
              <a:t> evaluate the model. The Sparse 3D U-net is implemented in </a:t>
            </a:r>
            <a:r>
              <a:rPr lang="en-US" sz="3600" dirty="0" err="1">
                <a:solidFill>
                  <a:schemeClr val="tx2">
                    <a:lumMod val="25000"/>
                  </a:schemeClr>
                </a:solidFill>
              </a:rPr>
              <a:t>PyTorch</a:t>
            </a:r>
            <a:r>
              <a:rPr lang="en-US" sz="3600" dirty="0">
                <a:solidFill>
                  <a:schemeClr val="tx2">
                    <a:lumMod val="25000"/>
                  </a:schemeClr>
                </a:solidFill>
              </a:rPr>
              <a:t> using the </a:t>
            </a:r>
            <a:r>
              <a:rPr lang="en-US" sz="3600" dirty="0" err="1">
                <a:solidFill>
                  <a:schemeClr val="tx2">
                    <a:lumMod val="25000"/>
                  </a:schemeClr>
                </a:solidFill>
              </a:rPr>
              <a:t>SparseConvNet</a:t>
            </a:r>
            <a:r>
              <a:rPr lang="en-US" sz="3600" dirty="0">
                <a:solidFill>
                  <a:schemeClr val="tx2">
                    <a:lumMod val="25000"/>
                  </a:schemeClr>
                </a:solidFill>
              </a:rPr>
              <a:t> package [1, 2]. </a:t>
            </a:r>
          </a:p>
        </p:txBody>
      </p:sp>
      <p:sp>
        <p:nvSpPr>
          <p:cNvPr id="3" name="TextBox 2"/>
          <p:cNvSpPr txBox="1"/>
          <p:nvPr/>
        </p:nvSpPr>
        <p:spPr>
          <a:xfrm>
            <a:off x="19611153" y="26788305"/>
            <a:ext cx="772968" cy="591572"/>
          </a:xfrm>
          <a:prstGeom prst="rect">
            <a:avLst/>
          </a:prstGeom>
          <a:noFill/>
        </p:spPr>
        <p:txBody>
          <a:bodyPr wrap="none" rtlCol="0">
            <a:spAutoFit/>
          </a:bodyPr>
          <a:lstStyle/>
          <a:p>
            <a:pPr algn="ctr"/>
            <a:r>
              <a:rPr lang="en-US" dirty="0"/>
              <a:t>Input</a:t>
            </a:r>
          </a:p>
          <a:p>
            <a:pPr algn="ctr"/>
            <a:r>
              <a:rPr lang="en-US" dirty="0"/>
              <a:t>(n x 8)</a:t>
            </a:r>
          </a:p>
        </p:txBody>
      </p:sp>
      <p:sp>
        <p:nvSpPr>
          <p:cNvPr id="4" name="TextBox 3"/>
          <p:cNvSpPr txBox="1"/>
          <p:nvPr/>
        </p:nvSpPr>
        <p:spPr>
          <a:xfrm>
            <a:off x="28045392" y="26815335"/>
            <a:ext cx="830677" cy="591572"/>
          </a:xfrm>
          <a:prstGeom prst="rect">
            <a:avLst/>
          </a:prstGeom>
          <a:noFill/>
        </p:spPr>
        <p:txBody>
          <a:bodyPr wrap="none" rtlCol="0">
            <a:spAutoFit/>
          </a:bodyPr>
          <a:lstStyle/>
          <a:p>
            <a:pPr algn="ctr"/>
            <a:r>
              <a:rPr lang="en-US" dirty="0"/>
              <a:t>Output</a:t>
            </a:r>
          </a:p>
          <a:p>
            <a:pPr algn="ctr"/>
            <a:r>
              <a:rPr lang="en-US" dirty="0"/>
              <a:t>(n x 2) </a:t>
            </a:r>
          </a:p>
        </p:txBody>
      </p:sp>
      <p:sp>
        <p:nvSpPr>
          <p:cNvPr id="6" name="TextBox 5"/>
          <p:cNvSpPr txBox="1"/>
          <p:nvPr/>
        </p:nvSpPr>
        <p:spPr>
          <a:xfrm>
            <a:off x="4946904" y="23527824"/>
            <a:ext cx="13359384" cy="3508653"/>
          </a:xfrm>
          <a:prstGeom prst="rect">
            <a:avLst/>
          </a:prstGeom>
          <a:noFill/>
        </p:spPr>
        <p:txBody>
          <a:bodyPr wrap="square" lIns="365760" tIns="365760" rIns="365760" bIns="365760" rtlCol="0">
            <a:spAutoFit/>
          </a:bodyPr>
          <a:lstStyle/>
          <a:p>
            <a:r>
              <a:rPr lang="en-US" sz="3600" dirty="0">
                <a:solidFill>
                  <a:schemeClr val="tx2">
                    <a:lumMod val="25000"/>
                  </a:schemeClr>
                </a:solidFill>
              </a:rPr>
              <a:t>IBIS is a database of PPI binding sites derived from X-ray Crystallography or NMR </a:t>
            </a:r>
            <a:r>
              <a:rPr lang="en-US" sz="3600" i="1" dirty="0">
                <a:solidFill>
                  <a:schemeClr val="tx2">
                    <a:lumMod val="25000"/>
                  </a:schemeClr>
                </a:solidFill>
              </a:rPr>
              <a:t>or</a:t>
            </a:r>
            <a:r>
              <a:rPr lang="en-US" sz="3600" dirty="0">
                <a:solidFill>
                  <a:schemeClr val="tx2">
                    <a:lumMod val="25000"/>
                  </a:schemeClr>
                </a:solidFill>
              </a:rPr>
              <a:t> are homologous to proteins that do [4]. We only use sites representing the Last Universal Common Ancestor from a cluster of interfaces that have similar sequence and structure [3] to limit the amount of data.</a:t>
            </a:r>
          </a:p>
        </p:txBody>
      </p:sp>
      <p:pic>
        <p:nvPicPr>
          <p:cNvPr id="1026" name="Picture 2" descr="https://lh3.googleusercontent.com/Cm9BJAeCQf16npiTcjAlC3o4pQ3OerENk_bFB_muwFIRPDH5tpM3gHgNU4sIjIWSfFsg0L8760T8gddEa_lmlnk9rKnsBQ2M9ic2i68P9ji_NvF7N4nXD4Ms3Xd04vK4F59k1mS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4990" y="27039601"/>
            <a:ext cx="3564638" cy="3587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13">
            <a:extLst>
              <a:ext uri="{28A0092B-C50C-407E-A947-70E740481C1C}">
                <a14:useLocalDpi xmlns:a14="http://schemas.microsoft.com/office/drawing/2010/main" val="0"/>
              </a:ext>
            </a:extLst>
          </a:blip>
          <a:srcRect b="61360"/>
          <a:stretch/>
        </p:blipFill>
        <p:spPr>
          <a:xfrm>
            <a:off x="19869118" y="36527130"/>
            <a:ext cx="4355191" cy="2486377"/>
          </a:xfrm>
          <a:prstGeom prst="rect">
            <a:avLst/>
          </a:prstGeom>
        </p:spPr>
      </p:pic>
      <p:sp>
        <p:nvSpPr>
          <p:cNvPr id="9" name="Cube 8"/>
          <p:cNvSpPr>
            <a:spLocks noChangeAspect="1"/>
          </p:cNvSpPr>
          <p:nvPr/>
        </p:nvSpPr>
        <p:spPr>
          <a:xfrm>
            <a:off x="8310199" y="27508566"/>
            <a:ext cx="1789890" cy="1802558"/>
          </a:xfrm>
          <a:prstGeom prst="cub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88700" y="28409845"/>
            <a:ext cx="728084" cy="341953"/>
          </a:xfrm>
          <a:prstGeom prst="rect">
            <a:avLst/>
          </a:prstGeom>
          <a:noFill/>
        </p:spPr>
        <p:txBody>
          <a:bodyPr wrap="none" rtlCol="0">
            <a:spAutoFit/>
          </a:bodyPr>
          <a:lstStyle/>
          <a:p>
            <a:r>
              <a:rPr lang="en-US" dirty="0"/>
              <a:t>256 </a:t>
            </a:r>
            <a:r>
              <a:rPr lang="en-US" dirty="0" err="1"/>
              <a:t>Å</a:t>
            </a:r>
            <a:endParaRPr lang="en-US" dirty="0"/>
          </a:p>
        </p:txBody>
      </p:sp>
      <p:sp>
        <p:nvSpPr>
          <p:cNvPr id="96" name="TextBox 95"/>
          <p:cNvSpPr txBox="1"/>
          <p:nvPr/>
        </p:nvSpPr>
        <p:spPr>
          <a:xfrm>
            <a:off x="8841102" y="29412176"/>
            <a:ext cx="728084" cy="341953"/>
          </a:xfrm>
          <a:prstGeom prst="rect">
            <a:avLst/>
          </a:prstGeom>
          <a:noFill/>
        </p:spPr>
        <p:txBody>
          <a:bodyPr wrap="none" rtlCol="0">
            <a:spAutoFit/>
          </a:bodyPr>
          <a:lstStyle/>
          <a:p>
            <a:r>
              <a:rPr lang="en-US" dirty="0"/>
              <a:t>256 </a:t>
            </a:r>
            <a:r>
              <a:rPr lang="en-US" dirty="0" err="1"/>
              <a:t>Å</a:t>
            </a:r>
            <a:endParaRPr lang="en-US" dirty="0"/>
          </a:p>
        </p:txBody>
      </p:sp>
      <p:sp>
        <p:nvSpPr>
          <p:cNvPr id="97" name="TextBox 96"/>
          <p:cNvSpPr txBox="1"/>
          <p:nvPr/>
        </p:nvSpPr>
        <p:spPr>
          <a:xfrm>
            <a:off x="9983097" y="28969171"/>
            <a:ext cx="728084" cy="341953"/>
          </a:xfrm>
          <a:prstGeom prst="rect">
            <a:avLst/>
          </a:prstGeom>
          <a:noFill/>
        </p:spPr>
        <p:txBody>
          <a:bodyPr wrap="none" rtlCol="0">
            <a:spAutoFit/>
          </a:bodyPr>
          <a:lstStyle/>
          <a:p>
            <a:r>
              <a:rPr lang="en-US" dirty="0"/>
              <a:t>256 </a:t>
            </a:r>
            <a:r>
              <a:rPr lang="en-US" dirty="0" err="1"/>
              <a:t>Å</a:t>
            </a:r>
            <a:endParaRPr lang="en-US" dirty="0"/>
          </a:p>
        </p:txBody>
      </p:sp>
      <p:pic>
        <p:nvPicPr>
          <p:cNvPr id="1031" name="Picture 7" descr="https://lh6.googleusercontent.com/BbpyxPDcGo2JtxynGaDTK3LjtencM3akF_kJt4v0N83NqPoTt6uZOQZnOOdXtf4IZyxgz2E0Q4qTfH81g4EKGaqJKD1gbJxC3zk1xzViNrVWTvv0-H4mGdP5B_MQv9v6RG0VaOOLaAs"/>
          <p:cNvPicPr>
            <a:picLocks noChangeAspect="1" noChangeArrowheads="1"/>
          </p:cNvPicPr>
          <p:nvPr/>
        </p:nvPicPr>
        <p:blipFill rotWithShape="1">
          <a:blip r:embed="rId14">
            <a:extLst>
              <a:ext uri="{28A0092B-C50C-407E-A947-70E740481C1C}">
                <a14:useLocalDpi xmlns:a14="http://schemas.microsoft.com/office/drawing/2010/main" val="0"/>
              </a:ext>
            </a:extLst>
          </a:blip>
          <a:srcRect l="23214" t="14651" r="21838" b="14657"/>
          <a:stretch/>
        </p:blipFill>
        <p:spPr bwMode="auto">
          <a:xfrm>
            <a:off x="21406150" y="20212707"/>
            <a:ext cx="4064604" cy="37999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3607569" y="24903427"/>
            <a:ext cx="3795183" cy="341953"/>
          </a:xfrm>
          <a:prstGeom prst="rect">
            <a:avLst/>
          </a:prstGeom>
          <a:noFill/>
        </p:spPr>
        <p:txBody>
          <a:bodyPr wrap="square" rtlCol="0" anchor="ctr">
            <a:spAutoFit/>
          </a:bodyPr>
          <a:lstStyle/>
          <a:p>
            <a:pPr algn="ctr"/>
            <a:r>
              <a:rPr lang="en-US" dirty="0"/>
              <a:t>Nucleosome Core Particle (3WKJ)</a:t>
            </a:r>
          </a:p>
        </p:txBody>
      </p:sp>
      <p:sp>
        <p:nvSpPr>
          <p:cNvPr id="15" name="Rectangle 14"/>
          <p:cNvSpPr/>
          <p:nvPr/>
        </p:nvSpPr>
        <p:spPr>
          <a:xfrm>
            <a:off x="23141812" y="24235111"/>
            <a:ext cx="811356" cy="44215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H2B</a:t>
            </a:r>
          </a:p>
        </p:txBody>
      </p:sp>
      <p:sp>
        <p:nvSpPr>
          <p:cNvPr id="114" name="Rectangle 113"/>
          <p:cNvSpPr/>
          <p:nvPr/>
        </p:nvSpPr>
        <p:spPr>
          <a:xfrm>
            <a:off x="24268527" y="24231957"/>
            <a:ext cx="811356" cy="442157"/>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H4</a:t>
            </a:r>
          </a:p>
        </p:txBody>
      </p:sp>
      <p:sp>
        <p:nvSpPr>
          <p:cNvPr id="115" name="Rectangle 114"/>
          <p:cNvSpPr/>
          <p:nvPr/>
        </p:nvSpPr>
        <p:spPr>
          <a:xfrm>
            <a:off x="25509849" y="24231956"/>
            <a:ext cx="2486749" cy="44215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H2B:H4 Binding Site</a:t>
            </a:r>
          </a:p>
        </p:txBody>
      </p:sp>
      <p:pic>
        <p:nvPicPr>
          <p:cNvPr id="1039" name="Picture 15" descr="og_segment.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81344" y="10512508"/>
            <a:ext cx="8857010" cy="5535631"/>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3" descr="https://lh4.googleusercontent.com/z9edvdPc2JlGKGVDWaBZiNjrhCvj1YBGrf5fMVNiGB6tPf86wr6qr4yjVGq2CM45H2t-rHqDybbKys4xTdYCuMsFeC4VhVEA26i17hS3GHE_Yxpm1brDiXj1vblRyhMpL9uTs3h6kr0"/>
          <p:cNvPicPr>
            <a:picLocks noChangeAspect="1" noChangeArrowheads="1"/>
          </p:cNvPicPr>
          <p:nvPr/>
        </p:nvPicPr>
        <p:blipFill rotWithShape="1">
          <a:blip r:embed="rId16">
            <a:extLst>
              <a:ext uri="{28A0092B-C50C-407E-A947-70E740481C1C}">
                <a14:useLocalDpi xmlns:a14="http://schemas.microsoft.com/office/drawing/2010/main" val="0"/>
              </a:ext>
            </a:extLst>
          </a:blip>
          <a:srcRect l="41204" t="27624" r="33425" b="46530"/>
          <a:stretch/>
        </p:blipFill>
        <p:spPr bwMode="auto">
          <a:xfrm>
            <a:off x="25629708" y="20242979"/>
            <a:ext cx="4120617" cy="30502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825621" y="30500725"/>
            <a:ext cx="13352156" cy="4524315"/>
          </a:xfrm>
          <a:prstGeom prst="rect">
            <a:avLst/>
          </a:prstGeom>
          <a:noFill/>
        </p:spPr>
        <p:txBody>
          <a:bodyPr wrap="square" lIns="365760" tIns="365760" rIns="365760" bIns="274320" rtlCol="0">
            <a:spAutoFit/>
          </a:bodyPr>
          <a:lstStyle/>
          <a:p>
            <a:r>
              <a:rPr lang="en-US" sz="3600" dirty="0">
                <a:solidFill>
                  <a:schemeClr val="tx2">
                    <a:lumMod val="25000"/>
                  </a:schemeClr>
                </a:solidFill>
              </a:rPr>
              <a:t>To find the optimum volume, we calculate the the maximum extent of all proteins in IBIS. We chose 256 </a:t>
            </a:r>
            <a:r>
              <a:rPr lang="en-US" sz="3600" dirty="0" err="1">
                <a:solidFill>
                  <a:schemeClr val="tx2">
                    <a:lumMod val="25000"/>
                  </a:schemeClr>
                </a:solidFill>
              </a:rPr>
              <a:t>Å</a:t>
            </a:r>
            <a:r>
              <a:rPr lang="en-US" sz="3600" dirty="0">
                <a:solidFill>
                  <a:schemeClr val="tx2">
                    <a:lumMod val="25000"/>
                  </a:schemeClr>
                </a:solidFill>
              </a:rPr>
              <a:t> because it is divisible 8, a requirement for 4 Max Pooling operations, and filters out large structures (Fig. A). Proteins are centered in a 256</a:t>
            </a:r>
            <a:r>
              <a:rPr lang="en-US" sz="3600" baseline="30000" dirty="0">
                <a:solidFill>
                  <a:schemeClr val="tx2">
                    <a:lumMod val="25000"/>
                  </a:schemeClr>
                </a:solidFill>
              </a:rPr>
              <a:t>3</a:t>
            </a:r>
            <a:r>
              <a:rPr lang="en-US" sz="3600" dirty="0">
                <a:solidFill>
                  <a:schemeClr val="tx2">
                    <a:lumMod val="25000"/>
                  </a:schemeClr>
                </a:solidFill>
              </a:rPr>
              <a:t> </a:t>
            </a:r>
            <a:r>
              <a:rPr lang="en-US" sz="3600" dirty="0" err="1">
                <a:solidFill>
                  <a:schemeClr val="tx2">
                    <a:lumMod val="25000"/>
                  </a:schemeClr>
                </a:solidFill>
              </a:rPr>
              <a:t>Å</a:t>
            </a:r>
            <a:r>
              <a:rPr lang="en-US" sz="3600" dirty="0">
                <a:solidFill>
                  <a:schemeClr val="tx2">
                    <a:lumMod val="25000"/>
                  </a:schemeClr>
                </a:solidFill>
              </a:rPr>
              <a:t> grid and each atom is mapped to 1 </a:t>
            </a:r>
            <a:r>
              <a:rPr lang="en-US" sz="3600" dirty="0" err="1">
                <a:solidFill>
                  <a:schemeClr val="tx2">
                    <a:lumMod val="25000"/>
                  </a:schemeClr>
                </a:solidFill>
              </a:rPr>
              <a:t>Å</a:t>
            </a:r>
            <a:r>
              <a:rPr lang="en-US" sz="3600" dirty="0">
                <a:solidFill>
                  <a:schemeClr val="tx2">
                    <a:lumMod val="25000"/>
                  </a:schemeClr>
                </a:solidFill>
              </a:rPr>
              <a:t> voxels using a KD-Tree</a:t>
            </a:r>
            <a:r>
              <a:rPr lang="en-US" sz="3600" dirty="0">
                <a:solidFill>
                  <a:srgbClr val="0070C0"/>
                </a:solidFill>
              </a:rPr>
              <a:t> </a:t>
            </a:r>
            <a:r>
              <a:rPr lang="en-US" sz="3600" dirty="0">
                <a:solidFill>
                  <a:schemeClr val="tx2">
                    <a:lumMod val="25000"/>
                  </a:schemeClr>
                </a:solidFill>
              </a:rPr>
              <a:t>(Fig. B). Only voxels that contain an atom are used, making this representation sparse.</a:t>
            </a:r>
          </a:p>
        </p:txBody>
      </p:sp>
      <p:graphicFrame>
        <p:nvGraphicFramePr>
          <p:cNvPr id="18" name="Table 17"/>
          <p:cNvGraphicFramePr>
            <a:graphicFrameLocks noGrp="1"/>
          </p:cNvGraphicFramePr>
          <p:nvPr>
            <p:extLst>
              <p:ext uri="{D42A27DB-BD31-4B8C-83A1-F6EECF244321}">
                <p14:modId xmlns:p14="http://schemas.microsoft.com/office/powerpoint/2010/main" val="3586656126"/>
              </p:ext>
            </p:extLst>
          </p:nvPr>
        </p:nvGraphicFramePr>
        <p:xfrm>
          <a:off x="5204029" y="35108307"/>
          <a:ext cx="2041565" cy="2571718"/>
        </p:xfrm>
        <a:graphic>
          <a:graphicData uri="http://schemas.openxmlformats.org/drawingml/2006/table">
            <a:tbl>
              <a:tblPr firstRow="1" bandRow="1">
                <a:noFill/>
                <a:tableStyleId>{74C1A8A3-306A-4EB7-A6B1-4F7E0EB9C5D6}</a:tableStyleId>
              </a:tblPr>
              <a:tblGrid>
                <a:gridCol w="2041565">
                  <a:extLst>
                    <a:ext uri="{9D8B030D-6E8A-4147-A177-3AD203B41FA5}">
                      <a16:colId xmlns:a16="http://schemas.microsoft.com/office/drawing/2014/main" val="20000"/>
                    </a:ext>
                  </a:extLst>
                </a:gridCol>
              </a:tblGrid>
              <a:tr h="438118">
                <a:tc>
                  <a:txBody>
                    <a:bodyPr/>
                    <a:lstStyle/>
                    <a:p>
                      <a:r>
                        <a:rPr lang="en-US" sz="1400" dirty="0"/>
                        <a:t>Features (8-vector)</a:t>
                      </a:r>
                    </a:p>
                  </a:txBody>
                  <a:tcPr>
                    <a:lnL>
                      <a:noFill/>
                    </a:lnL>
                    <a:lnR>
                      <a:noFill/>
                    </a:lnR>
                    <a:lnT w="25400" cmpd="sng">
                      <a:noFill/>
                    </a:lnT>
                    <a:lnB w="254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280833">
                <a:tc>
                  <a:txBody>
                    <a:bodyPr/>
                    <a:lstStyle/>
                    <a:p>
                      <a:r>
                        <a:rPr lang="en-US" sz="1400" dirty="0"/>
                        <a:t>Hydrophobic</a:t>
                      </a:r>
                    </a:p>
                  </a:txBody>
                  <a:tcPr>
                    <a:lnT w="25400" cmpd="sng">
                      <a:noFill/>
                    </a:lnT>
                    <a:lnB>
                      <a:noFill/>
                    </a:lnB>
                  </a:tcPr>
                </a:tc>
                <a:extLst>
                  <a:ext uri="{0D108BD9-81ED-4DB2-BD59-A6C34878D82A}">
                    <a16:rowId xmlns:a16="http://schemas.microsoft.com/office/drawing/2014/main" val="10001"/>
                  </a:ext>
                </a:extLst>
              </a:tr>
              <a:tr h="280833">
                <a:tc>
                  <a:txBody>
                    <a:bodyPr/>
                    <a:lstStyle/>
                    <a:p>
                      <a:r>
                        <a:rPr lang="en-US" sz="1400" dirty="0"/>
                        <a:t>Aromatic</a:t>
                      </a:r>
                    </a:p>
                  </a:txBody>
                  <a:tcPr>
                    <a:lnT>
                      <a:noFill/>
                    </a:lnT>
                    <a:lnB>
                      <a:noFill/>
                    </a:lnB>
                  </a:tcPr>
                </a:tc>
                <a:extLst>
                  <a:ext uri="{0D108BD9-81ED-4DB2-BD59-A6C34878D82A}">
                    <a16:rowId xmlns:a16="http://schemas.microsoft.com/office/drawing/2014/main" val="10002"/>
                  </a:ext>
                </a:extLst>
              </a:tr>
              <a:tr h="280833">
                <a:tc>
                  <a:txBody>
                    <a:bodyPr/>
                    <a:lstStyle/>
                    <a:p>
                      <a:r>
                        <a:rPr lang="en-US" sz="1400" dirty="0"/>
                        <a:t>H-bond acceptor</a:t>
                      </a:r>
                    </a:p>
                  </a:txBody>
                  <a:tcPr>
                    <a:lnT>
                      <a:noFill/>
                    </a:lnT>
                    <a:lnB>
                      <a:noFill/>
                    </a:lnB>
                  </a:tcPr>
                </a:tc>
                <a:extLst>
                  <a:ext uri="{0D108BD9-81ED-4DB2-BD59-A6C34878D82A}">
                    <a16:rowId xmlns:a16="http://schemas.microsoft.com/office/drawing/2014/main" val="10003"/>
                  </a:ext>
                </a:extLst>
              </a:tr>
              <a:tr h="280833">
                <a:tc>
                  <a:txBody>
                    <a:bodyPr/>
                    <a:lstStyle/>
                    <a:p>
                      <a:r>
                        <a:rPr lang="en-US" sz="1400" dirty="0"/>
                        <a:t>H-bond donor</a:t>
                      </a:r>
                    </a:p>
                  </a:txBody>
                  <a:tcPr>
                    <a:lnT>
                      <a:noFill/>
                    </a:lnT>
                    <a:lnB>
                      <a:noFill/>
                    </a:lnB>
                  </a:tcPr>
                </a:tc>
                <a:extLst>
                  <a:ext uri="{0D108BD9-81ED-4DB2-BD59-A6C34878D82A}">
                    <a16:rowId xmlns:a16="http://schemas.microsoft.com/office/drawing/2014/main" val="10004"/>
                  </a:ext>
                </a:extLst>
              </a:tr>
              <a:tr h="280833">
                <a:tc>
                  <a:txBody>
                    <a:bodyPr/>
                    <a:lstStyle/>
                    <a:p>
                      <a:r>
                        <a:rPr lang="en-US" sz="1400" dirty="0"/>
                        <a:t>Positive charge</a:t>
                      </a:r>
                    </a:p>
                  </a:txBody>
                  <a:tcPr>
                    <a:lnT>
                      <a:noFill/>
                    </a:lnT>
                    <a:lnB>
                      <a:noFill/>
                    </a:lnB>
                  </a:tcPr>
                </a:tc>
                <a:extLst>
                  <a:ext uri="{0D108BD9-81ED-4DB2-BD59-A6C34878D82A}">
                    <a16:rowId xmlns:a16="http://schemas.microsoft.com/office/drawing/2014/main" val="10005"/>
                  </a:ext>
                </a:extLst>
              </a:tr>
              <a:tr h="280833">
                <a:tc>
                  <a:txBody>
                    <a:bodyPr/>
                    <a:lstStyle/>
                    <a:p>
                      <a:r>
                        <a:rPr lang="en-US" sz="1400" dirty="0"/>
                        <a:t>Negative Charge</a:t>
                      </a:r>
                    </a:p>
                  </a:txBody>
                  <a:tcPr>
                    <a:lnT>
                      <a:noFill/>
                    </a:lnT>
                    <a:lnB>
                      <a:noFill/>
                    </a:lnB>
                  </a:tcPr>
                </a:tc>
                <a:extLst>
                  <a:ext uri="{0D108BD9-81ED-4DB2-BD59-A6C34878D82A}">
                    <a16:rowId xmlns:a16="http://schemas.microsoft.com/office/drawing/2014/main" val="10006"/>
                  </a:ext>
                </a:extLst>
              </a:tr>
              <a:tr h="280833">
                <a:tc>
                  <a:txBody>
                    <a:bodyPr/>
                    <a:lstStyle/>
                    <a:p>
                      <a:r>
                        <a:rPr lang="en-US" sz="1400" dirty="0"/>
                        <a:t>Metal</a:t>
                      </a:r>
                    </a:p>
                  </a:txBody>
                  <a:tcPr>
                    <a:lnT>
                      <a:noFill/>
                    </a:lnT>
                    <a:lnB>
                      <a:noFill/>
                    </a:lnB>
                  </a:tcPr>
                </a:tc>
                <a:extLst>
                  <a:ext uri="{0D108BD9-81ED-4DB2-BD59-A6C34878D82A}">
                    <a16:rowId xmlns:a16="http://schemas.microsoft.com/office/drawing/2014/main" val="10007"/>
                  </a:ext>
                </a:extLst>
              </a:tr>
            </a:tbl>
          </a:graphicData>
        </a:graphic>
      </p:graphicFrame>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671" y="26438075"/>
            <a:ext cx="5821803" cy="3937833"/>
          </a:xfrm>
          <a:prstGeom prst="rect">
            <a:avLst/>
          </a:prstGeom>
        </p:spPr>
      </p:pic>
      <p:sp>
        <p:nvSpPr>
          <p:cNvPr id="22" name="TextBox 21"/>
          <p:cNvSpPr txBox="1"/>
          <p:nvPr/>
        </p:nvSpPr>
        <p:spPr>
          <a:xfrm>
            <a:off x="19037808" y="16116790"/>
            <a:ext cx="12985447" cy="3970318"/>
          </a:xfrm>
          <a:prstGeom prst="rect">
            <a:avLst/>
          </a:prstGeom>
          <a:noFill/>
        </p:spPr>
        <p:txBody>
          <a:bodyPr wrap="square" lIns="365760" tIns="365760" rIns="365760" bIns="274320" rtlCol="0">
            <a:spAutoFit/>
          </a:bodyPr>
          <a:lstStyle/>
          <a:p>
            <a:r>
              <a:rPr lang="en-US" sz="3600" dirty="0">
                <a:solidFill>
                  <a:schemeClr val="tx2">
                    <a:lumMod val="25000"/>
                  </a:schemeClr>
                </a:solidFill>
              </a:rPr>
              <a:t>A common task in 2D computer vision is </a:t>
            </a:r>
            <a:r>
              <a:rPr lang="en-US" sz="3600" b="1" dirty="0">
                <a:solidFill>
                  <a:schemeClr val="tx2">
                    <a:lumMod val="25000"/>
                  </a:schemeClr>
                </a:solidFill>
              </a:rPr>
              <a:t>to identify which pixels in an image</a:t>
            </a:r>
            <a:r>
              <a:rPr lang="en-US" sz="3600" dirty="0">
                <a:solidFill>
                  <a:schemeClr val="tx2">
                    <a:lumMod val="25000"/>
                  </a:schemeClr>
                </a:solidFill>
              </a:rPr>
              <a:t> correspond to an object, i.e. dog. Our objective is to extrapolate this algorithm into 3D to </a:t>
            </a:r>
            <a:r>
              <a:rPr lang="en-US" sz="3600" b="1" dirty="0">
                <a:solidFill>
                  <a:schemeClr val="tx2">
                    <a:lumMod val="25000"/>
                  </a:schemeClr>
                </a:solidFill>
              </a:rPr>
              <a:t>predict regions on a protein structure, or voxels, that are involved in PPI. </a:t>
            </a:r>
            <a:r>
              <a:rPr lang="en-US" sz="3600" dirty="0">
                <a:solidFill>
                  <a:schemeClr val="tx2">
                    <a:lumMod val="25000"/>
                  </a:schemeClr>
                </a:solidFill>
              </a:rPr>
              <a:t>E.g. </a:t>
            </a:r>
            <a:r>
              <a:rPr lang="en-US" sz="3600" dirty="0">
                <a:solidFill>
                  <a:srgbClr val="0070C0"/>
                </a:solidFill>
              </a:rPr>
              <a:t>the binding site </a:t>
            </a:r>
            <a:r>
              <a:rPr lang="en-US" sz="3600" dirty="0">
                <a:solidFill>
                  <a:schemeClr val="tx2">
                    <a:lumMod val="25000"/>
                  </a:schemeClr>
                </a:solidFill>
              </a:rPr>
              <a:t>on </a:t>
            </a:r>
            <a:r>
              <a:rPr lang="en-US" sz="3600" dirty="0">
                <a:solidFill>
                  <a:srgbClr val="00B050"/>
                </a:solidFill>
              </a:rPr>
              <a:t>H2B </a:t>
            </a:r>
            <a:r>
              <a:rPr lang="en-US" sz="3600" dirty="0">
                <a:solidFill>
                  <a:schemeClr val="tx2">
                    <a:lumMod val="25000"/>
                  </a:schemeClr>
                </a:solidFill>
              </a:rPr>
              <a:t>who interacts with </a:t>
            </a:r>
            <a:r>
              <a:rPr lang="en-US" sz="3600" dirty="0">
                <a:solidFill>
                  <a:schemeClr val="accent4">
                    <a:lumMod val="75000"/>
                  </a:schemeClr>
                </a:solidFill>
              </a:rPr>
              <a:t>H4</a:t>
            </a:r>
            <a:r>
              <a:rPr lang="en-US" sz="3600" dirty="0">
                <a:solidFill>
                  <a:schemeClr val="tx2">
                    <a:lumMod val="25000"/>
                  </a:schemeClr>
                </a:solidFill>
              </a:rPr>
              <a:t> in the </a:t>
            </a:r>
            <a:r>
              <a:rPr lang="en-US" sz="3600" dirty="0">
                <a:solidFill>
                  <a:schemeClr val="tx2">
                    <a:lumMod val="50000"/>
                  </a:schemeClr>
                </a:solidFill>
              </a:rPr>
              <a:t>nucleosome</a:t>
            </a:r>
            <a:r>
              <a:rPr lang="en-US" sz="3600" dirty="0">
                <a:solidFill>
                  <a:schemeClr val="tx2">
                    <a:lumMod val="25000"/>
                  </a:schemeClr>
                </a:solidFill>
              </a:rPr>
              <a:t>.</a:t>
            </a:r>
          </a:p>
        </p:txBody>
      </p:sp>
      <p:sp>
        <p:nvSpPr>
          <p:cNvPr id="7" name="Oval 6">
            <a:extLst>
              <a:ext uri="{FF2B5EF4-FFF2-40B4-BE49-F238E27FC236}">
                <a16:creationId xmlns:a16="http://schemas.microsoft.com/office/drawing/2014/main" id="{755949F1-C887-504A-8015-DBE6E3C89B0F}"/>
              </a:ext>
            </a:extLst>
          </p:cNvPr>
          <p:cNvSpPr/>
          <p:nvPr/>
        </p:nvSpPr>
        <p:spPr>
          <a:xfrm>
            <a:off x="9869173" y="27407514"/>
            <a:ext cx="320040" cy="31622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05" name="Oval 104">
            <a:extLst>
              <a:ext uri="{FF2B5EF4-FFF2-40B4-BE49-F238E27FC236}">
                <a16:creationId xmlns:a16="http://schemas.microsoft.com/office/drawing/2014/main" id="{DBB853AE-CDE5-BB49-8635-341F91799F1D}"/>
              </a:ext>
            </a:extLst>
          </p:cNvPr>
          <p:cNvSpPr/>
          <p:nvPr/>
        </p:nvSpPr>
        <p:spPr>
          <a:xfrm>
            <a:off x="8156764" y="29095952"/>
            <a:ext cx="320040" cy="316224"/>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17" name="Straight Connector 16">
            <a:extLst>
              <a:ext uri="{FF2B5EF4-FFF2-40B4-BE49-F238E27FC236}">
                <a16:creationId xmlns:a16="http://schemas.microsoft.com/office/drawing/2014/main" id="{8A875074-FFFF-2A43-9E34-8012251CAEA3}"/>
              </a:ext>
            </a:extLst>
          </p:cNvPr>
          <p:cNvCxnSpPr>
            <a:cxnSpLocks/>
            <a:stCxn id="105" idx="7"/>
            <a:endCxn id="7" idx="3"/>
          </p:cNvCxnSpPr>
          <p:nvPr/>
        </p:nvCxnSpPr>
        <p:spPr>
          <a:xfrm flipV="1">
            <a:off x="8429935" y="27677428"/>
            <a:ext cx="1486107" cy="146483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11BA12-F335-E541-944C-8BFB136B4063}"/>
              </a:ext>
            </a:extLst>
          </p:cNvPr>
          <p:cNvSpPr txBox="1"/>
          <p:nvPr/>
        </p:nvSpPr>
        <p:spPr>
          <a:xfrm>
            <a:off x="7519595" y="34983490"/>
            <a:ext cx="10531799" cy="3111942"/>
          </a:xfrm>
          <a:prstGeom prst="rect">
            <a:avLst/>
          </a:prstGeom>
          <a:noFill/>
        </p:spPr>
        <p:txBody>
          <a:bodyPr wrap="square" rtlCol="0">
            <a:spAutoFit/>
          </a:bodyPr>
          <a:lstStyle/>
          <a:p>
            <a:r>
              <a:rPr lang="en-US" sz="3600" dirty="0">
                <a:solidFill>
                  <a:schemeClr val="tx2">
                    <a:lumMod val="25000"/>
                  </a:schemeClr>
                </a:solidFill>
              </a:rPr>
              <a:t>Voxels that contains an atom receive the atom features. If two atoms share the same voxel, </a:t>
            </a:r>
            <a:r>
              <a:rPr lang="en-US" sz="3600" dirty="0">
                <a:solidFill>
                  <a:srgbClr val="C00000"/>
                </a:solidFill>
              </a:rPr>
              <a:t>i.e. for bonding (red in Fig. B)</a:t>
            </a:r>
            <a:r>
              <a:rPr lang="en-US" sz="3600" dirty="0">
                <a:solidFill>
                  <a:schemeClr val="tx2">
                    <a:lumMod val="25000"/>
                  </a:schemeClr>
                </a:solidFill>
              </a:rPr>
              <a:t>, the maximum between the feature vectors is used.</a:t>
            </a:r>
            <a:r>
              <a:rPr lang="en-US" sz="3600" dirty="0">
                <a:solidFill>
                  <a:srgbClr val="C00000"/>
                </a:solidFill>
              </a:rPr>
              <a:t> </a:t>
            </a:r>
            <a:r>
              <a:rPr lang="en-US" sz="3600" dirty="0">
                <a:solidFill>
                  <a:schemeClr val="tx2">
                    <a:lumMod val="25000"/>
                  </a:schemeClr>
                </a:solidFill>
              </a:rPr>
              <a:t>Features are stored in an 8-vector and are adapted from </a:t>
            </a:r>
            <a:r>
              <a:rPr lang="en-US" sz="3600" dirty="0" err="1">
                <a:solidFill>
                  <a:schemeClr val="tx2">
                    <a:lumMod val="25000"/>
                  </a:schemeClr>
                </a:solidFill>
              </a:rPr>
              <a:t>DeepSite</a:t>
            </a:r>
            <a:r>
              <a:rPr lang="en-US" sz="3600" dirty="0">
                <a:solidFill>
                  <a:schemeClr val="tx2">
                    <a:lumMod val="25000"/>
                  </a:schemeClr>
                </a:solidFill>
              </a:rPr>
              <a:t> [5].</a:t>
            </a:r>
          </a:p>
          <a:p>
            <a:endParaRPr lang="en-US" dirty="0"/>
          </a:p>
        </p:txBody>
      </p:sp>
      <p:sp>
        <p:nvSpPr>
          <p:cNvPr id="24" name="TextBox 23">
            <a:extLst>
              <a:ext uri="{FF2B5EF4-FFF2-40B4-BE49-F238E27FC236}">
                <a16:creationId xmlns:a16="http://schemas.microsoft.com/office/drawing/2014/main" id="{FC720B6C-F813-AC48-B57A-B54036F6426B}"/>
              </a:ext>
            </a:extLst>
          </p:cNvPr>
          <p:cNvSpPr txBox="1"/>
          <p:nvPr/>
        </p:nvSpPr>
        <p:spPr>
          <a:xfrm>
            <a:off x="6556237" y="27039601"/>
            <a:ext cx="646331" cy="646331"/>
          </a:xfrm>
          <a:prstGeom prst="rect">
            <a:avLst/>
          </a:prstGeom>
          <a:noFill/>
        </p:spPr>
        <p:txBody>
          <a:bodyPr wrap="none" rtlCol="0">
            <a:spAutoFit/>
          </a:bodyPr>
          <a:lstStyle/>
          <a:p>
            <a:r>
              <a:rPr lang="en-US" sz="3600" dirty="0">
                <a:solidFill>
                  <a:schemeClr val="tx2">
                    <a:lumMod val="25000"/>
                  </a:schemeClr>
                </a:solidFill>
              </a:rPr>
              <a:t>A)</a:t>
            </a:r>
          </a:p>
        </p:txBody>
      </p:sp>
      <p:sp>
        <p:nvSpPr>
          <p:cNvPr id="25" name="TextBox 24">
            <a:extLst>
              <a:ext uri="{FF2B5EF4-FFF2-40B4-BE49-F238E27FC236}">
                <a16:creationId xmlns:a16="http://schemas.microsoft.com/office/drawing/2014/main" id="{12DEB75A-01D2-BC49-8394-F7054C3806AA}"/>
              </a:ext>
            </a:extLst>
          </p:cNvPr>
          <p:cNvSpPr txBox="1"/>
          <p:nvPr/>
        </p:nvSpPr>
        <p:spPr>
          <a:xfrm>
            <a:off x="11097967" y="27039601"/>
            <a:ext cx="646331" cy="646331"/>
          </a:xfrm>
          <a:prstGeom prst="rect">
            <a:avLst/>
          </a:prstGeom>
          <a:noFill/>
        </p:spPr>
        <p:txBody>
          <a:bodyPr wrap="none" rtlCol="0">
            <a:spAutoFit/>
          </a:bodyPr>
          <a:lstStyle/>
          <a:p>
            <a:r>
              <a:rPr lang="en-US" sz="3600" dirty="0">
                <a:solidFill>
                  <a:schemeClr val="tx2">
                    <a:lumMod val="25000"/>
                  </a:schemeClr>
                </a:solidFill>
              </a:rPr>
              <a:t>B)</a:t>
            </a:r>
          </a:p>
        </p:txBody>
      </p:sp>
      <p:sp>
        <p:nvSpPr>
          <p:cNvPr id="26" name="TextBox 25">
            <a:extLst>
              <a:ext uri="{FF2B5EF4-FFF2-40B4-BE49-F238E27FC236}">
                <a16:creationId xmlns:a16="http://schemas.microsoft.com/office/drawing/2014/main" id="{1868CE4D-60E4-E24D-87D8-AB41253E1ACB}"/>
              </a:ext>
            </a:extLst>
          </p:cNvPr>
          <p:cNvSpPr txBox="1"/>
          <p:nvPr/>
        </p:nvSpPr>
        <p:spPr>
          <a:xfrm>
            <a:off x="33115387" y="10140039"/>
            <a:ext cx="13357323" cy="5170646"/>
          </a:xfrm>
          <a:prstGeom prst="rect">
            <a:avLst/>
          </a:prstGeom>
          <a:noFill/>
        </p:spPr>
        <p:txBody>
          <a:bodyPr wrap="square" rtlCol="0">
            <a:spAutoFit/>
          </a:bodyPr>
          <a:lstStyle/>
          <a:p>
            <a:r>
              <a:rPr lang="en-US" sz="3000" dirty="0">
                <a:solidFill>
                  <a:schemeClr val="tx2">
                    <a:lumMod val="25000"/>
                  </a:schemeClr>
                </a:solidFill>
              </a:rPr>
              <a:t>In a simplified model, protein surfaces and binding sites can be modelled as spherical shells and patches on the surface, respectively. Patches have the same features clustered together similar to a binding site. We chose to center the shells in a 96</a:t>
            </a:r>
            <a:r>
              <a:rPr lang="en-US" sz="3000" baseline="30000" dirty="0">
                <a:solidFill>
                  <a:schemeClr val="tx2">
                    <a:lumMod val="25000"/>
                  </a:schemeClr>
                </a:solidFill>
              </a:rPr>
              <a:t>3</a:t>
            </a:r>
            <a:r>
              <a:rPr lang="en-US" sz="3000" dirty="0">
                <a:solidFill>
                  <a:schemeClr val="tx2">
                    <a:lumMod val="25000"/>
                  </a:schemeClr>
                </a:solidFill>
              </a:rPr>
              <a:t> volume for memory constraints and speed and randomly select the shell radius from 15-30 to simulate different sized protein surfaces.</a:t>
            </a:r>
          </a:p>
          <a:p>
            <a:endParaRPr lang="en-US" sz="3000" dirty="0">
              <a:solidFill>
                <a:schemeClr val="tx2">
                  <a:lumMod val="25000"/>
                </a:schemeClr>
              </a:solidFill>
            </a:endParaRPr>
          </a:p>
          <a:p>
            <a:r>
              <a:rPr lang="en-US" sz="3000" dirty="0">
                <a:solidFill>
                  <a:schemeClr val="tx2">
                    <a:lumMod val="25000"/>
                  </a:schemeClr>
                </a:solidFill>
              </a:rPr>
              <a:t>Voxels are assigned 3 random features: </a:t>
            </a:r>
            <a:r>
              <a:rPr lang="en-US" sz="3000" dirty="0">
                <a:solidFill>
                  <a:srgbClr val="C00000"/>
                </a:solidFill>
              </a:rPr>
              <a:t>[1, 0, 0]</a:t>
            </a:r>
            <a:r>
              <a:rPr lang="en-US" sz="3000" dirty="0">
                <a:solidFill>
                  <a:schemeClr val="tx2">
                    <a:lumMod val="25000"/>
                  </a:schemeClr>
                </a:solidFill>
              </a:rPr>
              <a:t>, </a:t>
            </a:r>
            <a:r>
              <a:rPr lang="en-US" sz="3000" dirty="0">
                <a:solidFill>
                  <a:srgbClr val="249C16"/>
                </a:solidFill>
              </a:rPr>
              <a:t>[0, 1, 0]</a:t>
            </a:r>
            <a:r>
              <a:rPr lang="en-US" sz="3000" dirty="0">
                <a:solidFill>
                  <a:schemeClr val="tx2">
                    <a:lumMod val="25000"/>
                  </a:schemeClr>
                </a:solidFill>
              </a:rPr>
              <a:t>, or </a:t>
            </a:r>
            <a:r>
              <a:rPr lang="en-US" sz="3000" dirty="0">
                <a:solidFill>
                  <a:srgbClr val="0070C0"/>
                </a:solidFill>
              </a:rPr>
              <a:t>[0, 0, 1]</a:t>
            </a:r>
            <a:r>
              <a:rPr lang="en-US" sz="3000" dirty="0">
                <a:solidFill>
                  <a:schemeClr val="tx2">
                    <a:lumMod val="25000"/>
                  </a:schemeClr>
                </a:solidFill>
              </a:rPr>
              <a:t>, which could represent hydrophobicity or conservation, or </a:t>
            </a:r>
            <a:r>
              <a:rPr lang="en-US" sz="3000" dirty="0">
                <a:solidFill>
                  <a:srgbClr val="C00000"/>
                </a:solidFill>
              </a:rPr>
              <a:t>red</a:t>
            </a:r>
            <a:r>
              <a:rPr lang="en-US" sz="3000" dirty="0">
                <a:solidFill>
                  <a:schemeClr val="tx2">
                    <a:lumMod val="25000"/>
                  </a:schemeClr>
                </a:solidFill>
              </a:rPr>
              <a:t>, </a:t>
            </a:r>
            <a:r>
              <a:rPr lang="en-US" sz="3000" dirty="0">
                <a:solidFill>
                  <a:srgbClr val="00B050"/>
                </a:solidFill>
              </a:rPr>
              <a:t>green</a:t>
            </a:r>
            <a:r>
              <a:rPr lang="en-US" sz="3000" dirty="0">
                <a:solidFill>
                  <a:schemeClr val="tx2">
                    <a:lumMod val="25000"/>
                  </a:schemeClr>
                </a:solidFill>
              </a:rPr>
              <a:t>, or </a:t>
            </a:r>
            <a:r>
              <a:rPr lang="en-US" sz="3000" dirty="0">
                <a:solidFill>
                  <a:srgbClr val="0070C0"/>
                </a:solidFill>
              </a:rPr>
              <a:t>blue</a:t>
            </a:r>
            <a:r>
              <a:rPr lang="en-US" sz="3000" dirty="0">
                <a:solidFill>
                  <a:schemeClr val="tx2">
                    <a:lumMod val="25000"/>
                  </a:schemeClr>
                </a:solidFill>
              </a:rPr>
              <a:t> for easy visualization. 1-3 </a:t>
            </a:r>
            <a:r>
              <a:rPr lang="en-US" sz="3000" dirty="0">
                <a:solidFill>
                  <a:srgbClr val="0070C0"/>
                </a:solidFill>
              </a:rPr>
              <a:t>“binding sites”</a:t>
            </a:r>
            <a:r>
              <a:rPr lang="en-US" sz="3000" dirty="0">
                <a:solidFill>
                  <a:schemeClr val="tx2">
                    <a:lumMod val="25000"/>
                  </a:schemeClr>
                </a:solidFill>
              </a:rPr>
              <a:t> are chosen randomly from the voxels and expanded to include neighboring voxels within a random radius from 5-8. Voxels within the binding site are given the </a:t>
            </a:r>
            <a:r>
              <a:rPr lang="en-US" sz="3000" dirty="0">
                <a:solidFill>
                  <a:srgbClr val="0070C0"/>
                </a:solidFill>
              </a:rPr>
              <a:t>[0, 0, 1] or blue</a:t>
            </a:r>
            <a:r>
              <a:rPr lang="en-US" sz="3000" dirty="0">
                <a:solidFill>
                  <a:schemeClr val="tx2">
                    <a:lumMod val="25000"/>
                  </a:schemeClr>
                </a:solidFill>
              </a:rPr>
              <a:t> feature vector. </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1291F8-5600-5944-A526-D35C9FB076CC}"/>
                  </a:ext>
                </a:extLst>
              </p:cNvPr>
              <p:cNvSpPr txBox="1"/>
              <p:nvPr/>
            </p:nvSpPr>
            <p:spPr>
              <a:xfrm>
                <a:off x="27723790" y="38563065"/>
                <a:ext cx="1218475" cy="391774"/>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𝑇𝑃</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den>
                    </m:f>
                  </m:oMath>
                </a14:m>
                <a:r>
                  <a:rPr lang="en-US" dirty="0"/>
                  <a:t>  </a:t>
                </a:r>
              </a:p>
            </p:txBody>
          </p:sp>
        </mc:Choice>
        <mc:Fallback xmlns="">
          <p:sp>
            <p:nvSpPr>
              <p:cNvPr id="27" name="TextBox 26">
                <a:extLst>
                  <a:ext uri="{FF2B5EF4-FFF2-40B4-BE49-F238E27FC236}">
                    <a16:creationId xmlns:a16="http://schemas.microsoft.com/office/drawing/2014/main" id="{3F1291F8-5600-5944-A526-D35C9FB076CC}"/>
                  </a:ext>
                </a:extLst>
              </p:cNvPr>
              <p:cNvSpPr txBox="1">
                <a:spLocks noRot="1" noChangeAspect="1" noMove="1" noResize="1" noEditPoints="1" noAdjustHandles="1" noChangeArrowheads="1" noChangeShapeType="1" noTextEdit="1"/>
              </p:cNvSpPr>
              <p:nvPr/>
            </p:nvSpPr>
            <p:spPr>
              <a:xfrm>
                <a:off x="27723790" y="38563065"/>
                <a:ext cx="1218475" cy="391774"/>
              </a:xfrm>
              <a:prstGeom prst="rect">
                <a:avLst/>
              </a:prstGeom>
              <a:blipFill>
                <a:blip r:embed="rId17"/>
                <a:stretch>
                  <a:fillRect l="-4124" b="-12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5B392330-8143-2F48-8714-13D2DE66E504}"/>
                  </a:ext>
                </a:extLst>
              </p:cNvPr>
              <p:cNvSpPr txBox="1"/>
              <p:nvPr/>
            </p:nvSpPr>
            <p:spPr>
              <a:xfrm>
                <a:off x="29570089" y="38481472"/>
                <a:ext cx="1334981" cy="7066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𝑛𝐶𝑙𝑎𝑠𝑠𝑒𝑠</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m:oMathPara>
                </a14:m>
                <a:endParaRPr lang="en-US" dirty="0"/>
              </a:p>
            </p:txBody>
          </p:sp>
        </mc:Choice>
        <mc:Fallback>
          <p:sp>
            <p:nvSpPr>
              <p:cNvPr id="28" name="TextBox 27">
                <a:extLst>
                  <a:ext uri="{FF2B5EF4-FFF2-40B4-BE49-F238E27FC236}">
                    <a16:creationId xmlns:a16="http://schemas.microsoft.com/office/drawing/2014/main" id="{5B392330-8143-2F48-8714-13D2DE66E504}"/>
                  </a:ext>
                </a:extLst>
              </p:cNvPr>
              <p:cNvSpPr txBox="1">
                <a:spLocks noRot="1" noChangeAspect="1" noMove="1" noResize="1" noEditPoints="1" noAdjustHandles="1" noChangeArrowheads="1" noChangeShapeType="1" noTextEdit="1"/>
              </p:cNvSpPr>
              <p:nvPr/>
            </p:nvSpPr>
            <p:spPr>
              <a:xfrm>
                <a:off x="29570089" y="38481472"/>
                <a:ext cx="1334981" cy="706668"/>
              </a:xfrm>
              <a:prstGeom prst="rect">
                <a:avLst/>
              </a:prstGeom>
              <a:blipFill>
                <a:blip r:embed="rId18"/>
                <a:stretch>
                  <a:fillRect l="-43810" t="-110526" r="-2857" b="-171930"/>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B2773BC-4BA1-D641-978B-285A669DF28E}"/>
              </a:ext>
            </a:extLst>
          </p:cNvPr>
          <p:cNvSpPr txBox="1"/>
          <p:nvPr/>
        </p:nvSpPr>
        <p:spPr>
          <a:xfrm>
            <a:off x="19314595" y="39094924"/>
            <a:ext cx="5679906" cy="1200329"/>
          </a:xfrm>
          <a:prstGeom prst="rect">
            <a:avLst/>
          </a:prstGeom>
          <a:noFill/>
        </p:spPr>
        <p:txBody>
          <a:bodyPr wrap="square" rtlCol="0">
            <a:spAutoFit/>
          </a:bodyPr>
          <a:lstStyle/>
          <a:p>
            <a:r>
              <a:rPr lang="en-US" sz="1800" dirty="0">
                <a:solidFill>
                  <a:schemeClr val="tx2">
                    <a:lumMod val="25000"/>
                  </a:schemeClr>
                </a:solidFill>
              </a:rPr>
              <a:t>Convolution operations follow the active sites instead of the entire volume. (a) left: original curve;  middle and right: 3</a:t>
            </a:r>
            <a:r>
              <a:rPr lang="en-US" sz="1800" baseline="30000" dirty="0">
                <a:solidFill>
                  <a:schemeClr val="tx2">
                    <a:lumMod val="25000"/>
                  </a:schemeClr>
                </a:solidFill>
              </a:rPr>
              <a:t>2 </a:t>
            </a:r>
            <a:r>
              <a:rPr lang="en-US" sz="1800" dirty="0">
                <a:solidFill>
                  <a:schemeClr val="tx2">
                    <a:lumMod val="25000"/>
                  </a:schemeClr>
                </a:solidFill>
              </a:rPr>
              <a:t>conv operations with weights 1/9. (b) Active sites are highlighted. From [1].</a:t>
            </a:r>
            <a:endParaRPr lang="en-US" dirty="0"/>
          </a:p>
        </p:txBody>
      </p:sp>
      <p:sp>
        <p:nvSpPr>
          <p:cNvPr id="30" name="Rectangle 29">
            <a:extLst>
              <a:ext uri="{FF2B5EF4-FFF2-40B4-BE49-F238E27FC236}">
                <a16:creationId xmlns:a16="http://schemas.microsoft.com/office/drawing/2014/main" id="{30D0AF09-E15B-244D-839E-61478F329A3A}"/>
              </a:ext>
            </a:extLst>
          </p:cNvPr>
          <p:cNvSpPr/>
          <p:nvPr/>
        </p:nvSpPr>
        <p:spPr>
          <a:xfrm>
            <a:off x="6949293" y="28328993"/>
            <a:ext cx="428902" cy="766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9568CA-C2E5-5245-B3A2-877DFB4608C5}"/>
              </a:ext>
            </a:extLst>
          </p:cNvPr>
          <p:cNvSpPr/>
          <p:nvPr/>
        </p:nvSpPr>
        <p:spPr>
          <a:xfrm>
            <a:off x="8131175" y="30431727"/>
            <a:ext cx="1895475" cy="2208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A50A5F58-53EA-E746-9D3A-CC0FC96FFFF5}"/>
              </a:ext>
            </a:extLst>
          </p:cNvPr>
          <p:cNvSpPr txBox="1"/>
          <p:nvPr/>
        </p:nvSpPr>
        <p:spPr>
          <a:xfrm>
            <a:off x="7278643" y="30424333"/>
            <a:ext cx="300082" cy="341953"/>
          </a:xfrm>
          <a:prstGeom prst="rect">
            <a:avLst/>
          </a:prstGeom>
          <a:solidFill>
            <a:schemeClr val="bg1"/>
          </a:solidFill>
        </p:spPr>
        <p:txBody>
          <a:bodyPr wrap="none" rtlCol="0">
            <a:spAutoFit/>
          </a:bodyPr>
          <a:lstStyle/>
          <a:p>
            <a:r>
              <a:rPr lang="en-US" dirty="0"/>
              <a:t>0</a:t>
            </a:r>
          </a:p>
        </p:txBody>
      </p:sp>
      <p:sp>
        <p:nvSpPr>
          <p:cNvPr id="33" name="TextBox 32">
            <a:extLst>
              <a:ext uri="{FF2B5EF4-FFF2-40B4-BE49-F238E27FC236}">
                <a16:creationId xmlns:a16="http://schemas.microsoft.com/office/drawing/2014/main" id="{6A64671F-B549-FC40-8EDA-4BB80D348AB6}"/>
              </a:ext>
            </a:extLst>
          </p:cNvPr>
          <p:cNvSpPr txBox="1"/>
          <p:nvPr/>
        </p:nvSpPr>
        <p:spPr>
          <a:xfrm>
            <a:off x="7614453" y="30424177"/>
            <a:ext cx="530915" cy="341953"/>
          </a:xfrm>
          <a:prstGeom prst="rect">
            <a:avLst/>
          </a:prstGeom>
          <a:solidFill>
            <a:schemeClr val="bg1"/>
          </a:solidFill>
        </p:spPr>
        <p:txBody>
          <a:bodyPr wrap="none" rtlCol="0">
            <a:spAutoFit/>
          </a:bodyPr>
          <a:lstStyle/>
          <a:p>
            <a:r>
              <a:rPr lang="en-US" dirty="0"/>
              <a:t>500</a:t>
            </a:r>
          </a:p>
        </p:txBody>
      </p:sp>
      <p:sp>
        <p:nvSpPr>
          <p:cNvPr id="126" name="TextBox 125">
            <a:extLst>
              <a:ext uri="{FF2B5EF4-FFF2-40B4-BE49-F238E27FC236}">
                <a16:creationId xmlns:a16="http://schemas.microsoft.com/office/drawing/2014/main" id="{5AE68DA5-347F-664E-89A4-7225AC1920C8}"/>
              </a:ext>
            </a:extLst>
          </p:cNvPr>
          <p:cNvSpPr txBox="1"/>
          <p:nvPr/>
        </p:nvSpPr>
        <p:spPr>
          <a:xfrm>
            <a:off x="8049307" y="30424176"/>
            <a:ext cx="646331" cy="341953"/>
          </a:xfrm>
          <a:prstGeom prst="rect">
            <a:avLst/>
          </a:prstGeom>
          <a:solidFill>
            <a:schemeClr val="bg1"/>
          </a:solidFill>
        </p:spPr>
        <p:txBody>
          <a:bodyPr wrap="none" rtlCol="0">
            <a:spAutoFit/>
          </a:bodyPr>
          <a:lstStyle/>
          <a:p>
            <a:r>
              <a:rPr lang="en-US" dirty="0"/>
              <a:t>1000</a:t>
            </a:r>
          </a:p>
        </p:txBody>
      </p:sp>
      <p:sp>
        <p:nvSpPr>
          <p:cNvPr id="127" name="TextBox 126">
            <a:extLst>
              <a:ext uri="{FF2B5EF4-FFF2-40B4-BE49-F238E27FC236}">
                <a16:creationId xmlns:a16="http://schemas.microsoft.com/office/drawing/2014/main" id="{C63DC54C-BD52-A247-9DE1-57BB22DC6134}"/>
              </a:ext>
            </a:extLst>
          </p:cNvPr>
          <p:cNvSpPr txBox="1"/>
          <p:nvPr/>
        </p:nvSpPr>
        <p:spPr>
          <a:xfrm>
            <a:off x="9978363" y="30431728"/>
            <a:ext cx="646331" cy="341953"/>
          </a:xfrm>
          <a:prstGeom prst="rect">
            <a:avLst/>
          </a:prstGeom>
          <a:solidFill>
            <a:schemeClr val="bg1"/>
          </a:solidFill>
        </p:spPr>
        <p:txBody>
          <a:bodyPr wrap="none" rtlCol="0">
            <a:spAutoFit/>
          </a:bodyPr>
          <a:lstStyle/>
          <a:p>
            <a:r>
              <a:rPr lang="en-US" dirty="0"/>
              <a:t>3000</a:t>
            </a:r>
          </a:p>
        </p:txBody>
      </p:sp>
      <p:sp>
        <p:nvSpPr>
          <p:cNvPr id="34" name="Rectangle 33">
            <a:extLst>
              <a:ext uri="{FF2B5EF4-FFF2-40B4-BE49-F238E27FC236}">
                <a16:creationId xmlns:a16="http://schemas.microsoft.com/office/drawing/2014/main" id="{F352FB2D-D4E0-304E-B1F7-4D648B60B6D2}"/>
              </a:ext>
            </a:extLst>
          </p:cNvPr>
          <p:cNvSpPr/>
          <p:nvPr/>
        </p:nvSpPr>
        <p:spPr>
          <a:xfrm>
            <a:off x="10656671" y="30431654"/>
            <a:ext cx="160554" cy="808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F7C2DFF-195C-A84A-836F-A1C379A02FD0}"/>
              </a:ext>
            </a:extLst>
          </p:cNvPr>
          <p:cNvSpPr txBox="1"/>
          <p:nvPr/>
        </p:nvSpPr>
        <p:spPr>
          <a:xfrm>
            <a:off x="9144232" y="30354656"/>
            <a:ext cx="393056" cy="341953"/>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id="{130F42EB-5108-794B-9EEE-A1A6A4DDD8F0}"/>
              </a:ext>
            </a:extLst>
          </p:cNvPr>
          <p:cNvSpPr txBox="1"/>
          <p:nvPr/>
        </p:nvSpPr>
        <p:spPr>
          <a:xfrm>
            <a:off x="11816413" y="30417458"/>
            <a:ext cx="4063933" cy="341953"/>
          </a:xfrm>
          <a:prstGeom prst="rect">
            <a:avLst/>
          </a:prstGeom>
          <a:noFill/>
        </p:spPr>
        <p:txBody>
          <a:bodyPr wrap="none" rtlCol="0">
            <a:spAutoFit/>
          </a:bodyPr>
          <a:lstStyle/>
          <a:p>
            <a:r>
              <a:rPr lang="en-US" dirty="0"/>
              <a:t>3WKJ.F (</a:t>
            </a:r>
            <a:r>
              <a:rPr lang="en-US" dirty="0">
                <a:solidFill>
                  <a:srgbClr val="C00000"/>
                </a:solidFill>
              </a:rPr>
              <a:t>red=bonding</a:t>
            </a:r>
            <a:r>
              <a:rPr lang="en-US" dirty="0"/>
              <a:t>, </a:t>
            </a:r>
            <a:r>
              <a:rPr lang="en-US" dirty="0">
                <a:solidFill>
                  <a:srgbClr val="0070C0"/>
                </a:solidFill>
              </a:rPr>
              <a:t>blue=non-bonding</a:t>
            </a:r>
            <a:r>
              <a:rPr lang="en-US" dirty="0"/>
              <a:t>)</a:t>
            </a:r>
          </a:p>
        </p:txBody>
      </p:sp>
      <p:sp>
        <p:nvSpPr>
          <p:cNvPr id="37" name="TextBox 36">
            <a:extLst>
              <a:ext uri="{FF2B5EF4-FFF2-40B4-BE49-F238E27FC236}">
                <a16:creationId xmlns:a16="http://schemas.microsoft.com/office/drawing/2014/main" id="{0644245C-1663-BB48-A916-73265BC713FB}"/>
              </a:ext>
            </a:extLst>
          </p:cNvPr>
          <p:cNvSpPr txBox="1"/>
          <p:nvPr/>
        </p:nvSpPr>
        <p:spPr>
          <a:xfrm>
            <a:off x="36220802" y="22699916"/>
            <a:ext cx="3054041" cy="1077218"/>
          </a:xfrm>
          <a:prstGeom prst="rect">
            <a:avLst/>
          </a:prstGeom>
          <a:solidFill>
            <a:schemeClr val="bg1"/>
          </a:solidFill>
        </p:spPr>
        <p:txBody>
          <a:bodyPr wrap="none" rtlCol="0">
            <a:spAutoFit/>
          </a:bodyPr>
          <a:lstStyle/>
          <a:p>
            <a:pPr algn="ctr"/>
            <a:r>
              <a:rPr lang="en-US" sz="3200" dirty="0"/>
              <a:t>Average Loss </a:t>
            </a:r>
          </a:p>
          <a:p>
            <a:pPr algn="ctr"/>
            <a:r>
              <a:rPr lang="en-US" sz="3200" dirty="0"/>
              <a:t>(Cross Entropy)</a:t>
            </a:r>
          </a:p>
        </p:txBody>
      </p:sp>
      <p:sp>
        <p:nvSpPr>
          <p:cNvPr id="38" name="TextBox 37">
            <a:extLst>
              <a:ext uri="{FF2B5EF4-FFF2-40B4-BE49-F238E27FC236}">
                <a16:creationId xmlns:a16="http://schemas.microsoft.com/office/drawing/2014/main" id="{4E58E039-459B-4C4D-BAF2-F820E68A5D59}"/>
              </a:ext>
            </a:extLst>
          </p:cNvPr>
          <p:cNvSpPr txBox="1"/>
          <p:nvPr/>
        </p:nvSpPr>
        <p:spPr>
          <a:xfrm>
            <a:off x="40156612" y="22854386"/>
            <a:ext cx="4003589" cy="1077218"/>
          </a:xfrm>
          <a:prstGeom prst="rect">
            <a:avLst/>
          </a:prstGeom>
          <a:solidFill>
            <a:schemeClr val="bg1"/>
          </a:solidFill>
        </p:spPr>
        <p:txBody>
          <a:bodyPr wrap="square" rtlCol="0">
            <a:spAutoFit/>
          </a:bodyPr>
          <a:lstStyle/>
          <a:p>
            <a:pPr algn="ctr"/>
            <a:r>
              <a:rPr lang="en-US" sz="3200" dirty="0"/>
              <a:t>Weighted Dice Coefficient</a:t>
            </a:r>
          </a:p>
        </p:txBody>
      </p:sp>
      <p:cxnSp>
        <p:nvCxnSpPr>
          <p:cNvPr id="45" name="Straight Arrow Connector 44">
            <a:extLst>
              <a:ext uri="{FF2B5EF4-FFF2-40B4-BE49-F238E27FC236}">
                <a16:creationId xmlns:a16="http://schemas.microsoft.com/office/drawing/2014/main" id="{F0F5F22C-C453-E54E-8F42-5DF9887D7F02}"/>
              </a:ext>
            </a:extLst>
          </p:cNvPr>
          <p:cNvCxnSpPr/>
          <p:nvPr/>
        </p:nvCxnSpPr>
        <p:spPr>
          <a:xfrm>
            <a:off x="35411442" y="16824730"/>
            <a:ext cx="89244" cy="2570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BAB8C83-D198-774A-8C1C-F5D20B443977}"/>
              </a:ext>
            </a:extLst>
          </p:cNvPr>
          <p:cNvCxnSpPr>
            <a:cxnSpLocks/>
          </p:cNvCxnSpPr>
          <p:nvPr/>
        </p:nvCxnSpPr>
        <p:spPr>
          <a:xfrm flipH="1">
            <a:off x="35630531" y="16802401"/>
            <a:ext cx="88969" cy="221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3371CBB-DA57-E842-AFFF-39245CC6531E}"/>
              </a:ext>
            </a:extLst>
          </p:cNvPr>
          <p:cNvCxnSpPr>
            <a:cxnSpLocks/>
          </p:cNvCxnSpPr>
          <p:nvPr/>
        </p:nvCxnSpPr>
        <p:spPr>
          <a:xfrm flipV="1">
            <a:off x="35201726" y="17577907"/>
            <a:ext cx="133453" cy="167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B176C9C-C90A-A244-B42A-DCDF0AF296DD}"/>
              </a:ext>
            </a:extLst>
          </p:cNvPr>
          <p:cNvCxnSpPr>
            <a:cxnSpLocks/>
          </p:cNvCxnSpPr>
          <p:nvPr/>
        </p:nvCxnSpPr>
        <p:spPr>
          <a:xfrm flipH="1">
            <a:off x="40451825" y="17280145"/>
            <a:ext cx="341612" cy="20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58317B2-F030-1146-8EAB-3EE430425AD2}"/>
              </a:ext>
            </a:extLst>
          </p:cNvPr>
          <p:cNvCxnSpPr>
            <a:cxnSpLocks/>
          </p:cNvCxnSpPr>
          <p:nvPr/>
        </p:nvCxnSpPr>
        <p:spPr>
          <a:xfrm>
            <a:off x="43424669" y="16731666"/>
            <a:ext cx="272656" cy="2255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48EAB223-3BCA-D147-BD15-FCD56FF34B59}"/>
              </a:ext>
            </a:extLst>
          </p:cNvPr>
          <p:cNvPicPr>
            <a:picLocks noChangeAspect="1"/>
          </p:cNvPicPr>
          <p:nvPr/>
        </p:nvPicPr>
        <p:blipFill rotWithShape="1">
          <a:blip r:embed="rId4"/>
          <a:srcRect l="12995" t="61590" r="10078" b="18214"/>
          <a:stretch/>
        </p:blipFill>
        <p:spPr>
          <a:xfrm>
            <a:off x="33803359" y="19434070"/>
            <a:ext cx="11880307" cy="2863893"/>
          </a:xfrm>
          <a:prstGeom prst="rect">
            <a:avLst/>
          </a:prstGeom>
        </p:spPr>
      </p:pic>
      <p:sp>
        <p:nvSpPr>
          <p:cNvPr id="149" name="TextBox 148">
            <a:extLst>
              <a:ext uri="{FF2B5EF4-FFF2-40B4-BE49-F238E27FC236}">
                <a16:creationId xmlns:a16="http://schemas.microsoft.com/office/drawing/2014/main" id="{F68E5E9C-A3C4-6B4D-A0FE-9733AA0688C6}"/>
              </a:ext>
            </a:extLst>
          </p:cNvPr>
          <p:cNvSpPr txBox="1"/>
          <p:nvPr/>
        </p:nvSpPr>
        <p:spPr>
          <a:xfrm>
            <a:off x="39179639" y="15350280"/>
            <a:ext cx="1140056" cy="584775"/>
          </a:xfrm>
          <a:prstGeom prst="rect">
            <a:avLst/>
          </a:prstGeom>
          <a:noFill/>
        </p:spPr>
        <p:txBody>
          <a:bodyPr wrap="none" rtlCol="0">
            <a:spAutoFit/>
          </a:bodyPr>
          <a:lstStyle/>
          <a:p>
            <a:pPr algn="ctr"/>
            <a:r>
              <a:rPr lang="en-US" sz="3200" dirty="0"/>
              <a:t>Truth</a:t>
            </a:r>
          </a:p>
        </p:txBody>
      </p:sp>
      <p:sp>
        <p:nvSpPr>
          <p:cNvPr id="150" name="TextBox 149">
            <a:extLst>
              <a:ext uri="{FF2B5EF4-FFF2-40B4-BE49-F238E27FC236}">
                <a16:creationId xmlns:a16="http://schemas.microsoft.com/office/drawing/2014/main" id="{CFA90DFE-B2E7-9F40-8AA1-E31FA468815B}"/>
              </a:ext>
            </a:extLst>
          </p:cNvPr>
          <p:cNvSpPr txBox="1"/>
          <p:nvPr/>
        </p:nvSpPr>
        <p:spPr>
          <a:xfrm>
            <a:off x="38812751" y="18826412"/>
            <a:ext cx="2007281" cy="584775"/>
          </a:xfrm>
          <a:prstGeom prst="rect">
            <a:avLst/>
          </a:prstGeom>
          <a:noFill/>
        </p:spPr>
        <p:txBody>
          <a:bodyPr wrap="none" rtlCol="0">
            <a:spAutoFit/>
          </a:bodyPr>
          <a:lstStyle/>
          <a:p>
            <a:pPr algn="ctr"/>
            <a:r>
              <a:rPr lang="en-US" sz="3200" dirty="0"/>
              <a:t>Prediction</a:t>
            </a:r>
          </a:p>
        </p:txBody>
      </p:sp>
      <p:sp>
        <p:nvSpPr>
          <p:cNvPr id="41" name="TextBox 40">
            <a:extLst>
              <a:ext uri="{FF2B5EF4-FFF2-40B4-BE49-F238E27FC236}">
                <a16:creationId xmlns:a16="http://schemas.microsoft.com/office/drawing/2014/main" id="{937FAD16-959E-4F49-A50B-CE8B3496CF28}"/>
              </a:ext>
            </a:extLst>
          </p:cNvPr>
          <p:cNvSpPr txBox="1"/>
          <p:nvPr/>
        </p:nvSpPr>
        <p:spPr>
          <a:xfrm>
            <a:off x="34768722" y="21423320"/>
            <a:ext cx="1481496" cy="400110"/>
          </a:xfrm>
          <a:prstGeom prst="rect">
            <a:avLst/>
          </a:prstGeom>
          <a:noFill/>
        </p:spPr>
        <p:txBody>
          <a:bodyPr wrap="none" rtlCol="0">
            <a:spAutoFit/>
          </a:bodyPr>
          <a:lstStyle/>
          <a:p>
            <a:r>
              <a:rPr lang="en-US" sz="2000" dirty="0"/>
              <a:t>Dice: 0.958</a:t>
            </a:r>
          </a:p>
        </p:txBody>
      </p:sp>
      <p:sp>
        <p:nvSpPr>
          <p:cNvPr id="42" name="TextBox 41">
            <a:extLst>
              <a:ext uri="{FF2B5EF4-FFF2-40B4-BE49-F238E27FC236}">
                <a16:creationId xmlns:a16="http://schemas.microsoft.com/office/drawing/2014/main" id="{8749E1EE-DD61-5A4A-B0B6-D76B5081221A}"/>
              </a:ext>
            </a:extLst>
          </p:cNvPr>
          <p:cNvSpPr txBox="1"/>
          <p:nvPr/>
        </p:nvSpPr>
        <p:spPr>
          <a:xfrm>
            <a:off x="39052271" y="21441219"/>
            <a:ext cx="1481496" cy="400110"/>
          </a:xfrm>
          <a:prstGeom prst="rect">
            <a:avLst/>
          </a:prstGeom>
          <a:noFill/>
        </p:spPr>
        <p:txBody>
          <a:bodyPr wrap="none" rtlCol="0">
            <a:spAutoFit/>
          </a:bodyPr>
          <a:lstStyle/>
          <a:p>
            <a:r>
              <a:rPr lang="en-US" sz="2000" dirty="0"/>
              <a:t>Dice: 0.926</a:t>
            </a:r>
          </a:p>
        </p:txBody>
      </p:sp>
      <p:sp>
        <p:nvSpPr>
          <p:cNvPr id="43" name="TextBox 42">
            <a:extLst>
              <a:ext uri="{FF2B5EF4-FFF2-40B4-BE49-F238E27FC236}">
                <a16:creationId xmlns:a16="http://schemas.microsoft.com/office/drawing/2014/main" id="{ADADD694-9A2F-FF42-8259-4242B540E9BB}"/>
              </a:ext>
            </a:extLst>
          </p:cNvPr>
          <p:cNvSpPr txBox="1"/>
          <p:nvPr/>
        </p:nvSpPr>
        <p:spPr>
          <a:xfrm>
            <a:off x="43257024" y="21422453"/>
            <a:ext cx="1481496" cy="400110"/>
          </a:xfrm>
          <a:prstGeom prst="rect">
            <a:avLst/>
          </a:prstGeom>
          <a:noFill/>
        </p:spPr>
        <p:txBody>
          <a:bodyPr wrap="none" rtlCol="0">
            <a:spAutoFit/>
          </a:bodyPr>
          <a:lstStyle/>
          <a:p>
            <a:r>
              <a:rPr lang="en-US" sz="2000" dirty="0"/>
              <a:t>Dice: 0.937</a:t>
            </a:r>
          </a:p>
        </p:txBody>
      </p:sp>
      <p:sp>
        <p:nvSpPr>
          <p:cNvPr id="59" name="TextBox 58">
            <a:extLst>
              <a:ext uri="{FF2B5EF4-FFF2-40B4-BE49-F238E27FC236}">
                <a16:creationId xmlns:a16="http://schemas.microsoft.com/office/drawing/2014/main" id="{4D50EBB2-9E58-2248-A87D-55BAC4BE7056}"/>
              </a:ext>
            </a:extLst>
          </p:cNvPr>
          <p:cNvSpPr txBox="1"/>
          <p:nvPr/>
        </p:nvSpPr>
        <p:spPr>
          <a:xfrm>
            <a:off x="33035367" y="27415535"/>
            <a:ext cx="13416289" cy="957506"/>
          </a:xfrm>
          <a:prstGeom prst="rect">
            <a:avLst/>
          </a:prstGeom>
          <a:noFill/>
        </p:spPr>
        <p:txBody>
          <a:bodyPr wrap="square" rtlCol="0">
            <a:spAutoFit/>
          </a:bodyPr>
          <a:lstStyle/>
          <a:p>
            <a:r>
              <a:rPr lang="en-US" sz="2000" dirty="0">
                <a:solidFill>
                  <a:schemeClr val="tx2">
                    <a:lumMod val="25000"/>
                  </a:schemeClr>
                </a:solidFill>
              </a:rPr>
              <a:t>Each epoch used 1000 random shells, split 80% training 20% validation, with 16 shells per batch. Since all shells are random, validation results are the same as training, only validation is shown.  </a:t>
            </a:r>
          </a:p>
          <a:p>
            <a:endParaRPr lang="en-US" dirty="0"/>
          </a:p>
        </p:txBody>
      </p:sp>
      <p:sp>
        <p:nvSpPr>
          <p:cNvPr id="60" name="TextBox 59">
            <a:extLst>
              <a:ext uri="{FF2B5EF4-FFF2-40B4-BE49-F238E27FC236}">
                <a16:creationId xmlns:a16="http://schemas.microsoft.com/office/drawing/2014/main" id="{5CD94A4F-0569-9E4B-B446-CDD36B63900B}"/>
              </a:ext>
            </a:extLst>
          </p:cNvPr>
          <p:cNvSpPr txBox="1"/>
          <p:nvPr/>
        </p:nvSpPr>
        <p:spPr>
          <a:xfrm>
            <a:off x="5204030" y="37972530"/>
            <a:ext cx="13102258" cy="1200329"/>
          </a:xfrm>
          <a:prstGeom prst="rect">
            <a:avLst/>
          </a:prstGeom>
          <a:noFill/>
        </p:spPr>
        <p:txBody>
          <a:bodyPr wrap="square" rtlCol="0">
            <a:spAutoFit/>
          </a:bodyPr>
          <a:lstStyle/>
          <a:p>
            <a:r>
              <a:rPr lang="en-US" sz="3600" dirty="0">
                <a:solidFill>
                  <a:schemeClr val="tx2">
                    <a:lumMod val="25000"/>
                  </a:schemeClr>
                </a:solidFill>
              </a:rPr>
              <a:t>After filtering, we have 3330 PDBs with 4080 binding sites, split 80% training and 20% validation. </a:t>
            </a:r>
          </a:p>
        </p:txBody>
      </p:sp>
      <mc:AlternateContent xmlns:mc="http://schemas.openxmlformats.org/markup-compatibility/2006">
        <mc:Choice xmlns:a14="http://schemas.microsoft.com/office/drawing/2010/main" Requires="a14">
          <p:sp>
            <p:nvSpPr>
              <p:cNvPr id="5" name="TextBox 4"/>
              <p:cNvSpPr txBox="1"/>
              <p:nvPr/>
            </p:nvSpPr>
            <p:spPr>
              <a:xfrm>
                <a:off x="23853700" y="37067009"/>
                <a:ext cx="8221328" cy="10459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𝐖𝐞𝐢𝐠𝐡𝐭𝐞𝐝</m:t>
                      </m:r>
                      <m:r>
                        <a:rPr lang="en-US" sz="2400" b="1" i="0" smtClean="0">
                          <a:latin typeface="Cambria Math" panose="02040503050406030204" pitchFamily="18" charset="0"/>
                        </a:rPr>
                        <m:t> </m:t>
                      </m:r>
                      <m:r>
                        <a:rPr lang="en-US" sz="2400" b="1" i="0" smtClean="0">
                          <a:latin typeface="Cambria Math" charset="0"/>
                        </a:rPr>
                        <m:t>𝐃𝐢𝐜𝐞</m:t>
                      </m:r>
                      <m:r>
                        <a:rPr lang="en-US" sz="2400" b="1" i="0" smtClean="0">
                          <a:latin typeface="Cambria Math" charset="0"/>
                        </a:rPr>
                        <m:t> </m:t>
                      </m:r>
                      <m:r>
                        <a:rPr lang="en-US" sz="2400" b="1" i="0" smtClean="0">
                          <a:latin typeface="Cambria Math" panose="02040503050406030204" pitchFamily="18" charset="0"/>
                        </a:rPr>
                        <m:t>𝐒𝐜𝐨𝐫𝐞</m:t>
                      </m:r>
                      <m:r>
                        <a:rPr lang="en-US" sz="2400" b="0" i="1" smtClean="0">
                          <a:latin typeface="Cambria Math"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sub>
                        <m:sup>
                          <m:r>
                            <a:rPr lang="en-US" sz="2400" b="0" i="1" smtClean="0">
                              <a:latin typeface="Cambria Math" panose="02040503050406030204" pitchFamily="18" charset="0"/>
                            </a:rPr>
                            <m:t>𝑛𝐶𝑙𝑎𝑠𝑠𝑒𝑠</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𝑃𝑟𝑒𝑑</m:t>
                                      </m:r>
                                    </m:e>
                                    <m:sub>
                                      <m:r>
                                        <a:rPr lang="en-US" sz="2400" b="0" i="1" smtClean="0">
                                          <a:latin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𝑇𝑟𝑢𝑡h</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rPr>
                                <m:t>+1.0</m:t>
                              </m:r>
                            </m:num>
                            <m:den>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𝑃𝑟𝑒𝑑</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𝑇𝑟𝑢𝑡h</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+1.0</m:t>
                              </m:r>
                            </m:den>
                          </m:f>
                        </m:e>
                      </m:nary>
                    </m:oMath>
                  </m:oMathPara>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23853700" y="37067009"/>
                <a:ext cx="8221328" cy="1045927"/>
              </a:xfrm>
              <a:prstGeom prst="rect">
                <a:avLst/>
              </a:prstGeom>
              <a:blipFill>
                <a:blip r:embed="rId19"/>
                <a:stretch>
                  <a:fillRect t="-113253" b="-174699"/>
                </a:stretch>
              </a:blipFill>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3834</TotalTime>
  <Words>1124</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Cambria Math</vt:lpstr>
      <vt:lpstr>simple-light-2</vt:lpstr>
      <vt:lpstr>Identifying Structural Motifs involved in Protein-Protein Interactions using Deep Neural Networks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the functions of  the Apicomplexan  SRS/6-Cys protein family</dc:title>
  <cp:lastModifiedBy>Draizen, Eli (NIH/NLM/NCBI) [F]</cp:lastModifiedBy>
  <cp:revision>170</cp:revision>
  <cp:lastPrinted>2017-07-17T18:52:28Z</cp:lastPrinted>
  <dcterms:modified xsi:type="dcterms:W3CDTF">2018-02-21T02:43:58Z</dcterms:modified>
</cp:coreProperties>
</file>